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55"/>
  </p:notesMasterIdLst>
  <p:sldIdLst>
    <p:sldId id="258" r:id="rId2"/>
    <p:sldId id="366" r:id="rId3"/>
    <p:sldId id="377" r:id="rId4"/>
    <p:sldId id="378" r:id="rId5"/>
    <p:sldId id="343" r:id="rId6"/>
    <p:sldId id="379" r:id="rId7"/>
    <p:sldId id="380" r:id="rId8"/>
    <p:sldId id="344" r:id="rId9"/>
    <p:sldId id="345" r:id="rId10"/>
    <p:sldId id="381" r:id="rId11"/>
    <p:sldId id="383" r:id="rId12"/>
    <p:sldId id="382" r:id="rId13"/>
    <p:sldId id="384" r:id="rId14"/>
    <p:sldId id="348" r:id="rId15"/>
    <p:sldId id="346" r:id="rId16"/>
    <p:sldId id="347" r:id="rId17"/>
    <p:sldId id="385" r:id="rId18"/>
    <p:sldId id="351" r:id="rId19"/>
    <p:sldId id="353" r:id="rId20"/>
    <p:sldId id="354" r:id="rId21"/>
    <p:sldId id="358" r:id="rId22"/>
    <p:sldId id="355" r:id="rId23"/>
    <p:sldId id="357" r:id="rId24"/>
    <p:sldId id="337" r:id="rId25"/>
    <p:sldId id="387" r:id="rId26"/>
    <p:sldId id="359" r:id="rId27"/>
    <p:sldId id="360" r:id="rId28"/>
    <p:sldId id="338" r:id="rId29"/>
    <p:sldId id="388" r:id="rId30"/>
    <p:sldId id="339" r:id="rId31"/>
    <p:sldId id="340" r:id="rId32"/>
    <p:sldId id="389" r:id="rId33"/>
    <p:sldId id="373" r:id="rId34"/>
    <p:sldId id="374" r:id="rId35"/>
    <p:sldId id="375" r:id="rId36"/>
    <p:sldId id="376" r:id="rId37"/>
    <p:sldId id="341" r:id="rId38"/>
    <p:sldId id="342" r:id="rId39"/>
    <p:sldId id="365" r:id="rId40"/>
    <p:sldId id="367" r:id="rId41"/>
    <p:sldId id="370" r:id="rId42"/>
    <p:sldId id="368" r:id="rId43"/>
    <p:sldId id="369" r:id="rId44"/>
    <p:sldId id="371" r:id="rId45"/>
    <p:sldId id="372" r:id="rId46"/>
    <p:sldId id="261" r:id="rId47"/>
    <p:sldId id="262" r:id="rId48"/>
    <p:sldId id="263" r:id="rId49"/>
    <p:sldId id="317" r:id="rId50"/>
    <p:sldId id="318" r:id="rId51"/>
    <p:sldId id="319" r:id="rId52"/>
    <p:sldId id="320" r:id="rId53"/>
    <p:sldId id="362" r:id="rId54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5690BA8A-9DC6-4D48-AF08-7641C7D90D52}" type="datetimeFigureOut">
              <a:rPr lang="en-US"/>
              <a:pPr>
                <a:defRPr/>
              </a:pPr>
              <a:t>9/28/2020</a:t>
            </a:fld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EFEA0358-C590-43E7-A42B-7D0AB9171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4882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A0358-C590-43E7-A42B-7D0AB9171CC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2158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38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9/28/2020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102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9/28/2020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45208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9/28/2020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7538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9/28/2020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212690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9/28/2020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1872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25603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834117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274553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894669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08780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575342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831538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52867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79713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199358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9/28/2020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8" name="Picture 8" descr="LOGO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7271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 flipH="1">
            <a:off x="0" y="1500961"/>
            <a:ext cx="918972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ОСНОВНЕ СТРУКОВНЕ СТУДИЈЕ </a:t>
            </a:r>
            <a:endParaRPr lang="sr-Latn-RS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1800" b="1" dirty="0" smtClean="0">
                <a:latin typeface="Arial" pitchFamily="34" charset="0"/>
                <a:cs typeface="Arial" pitchFamily="34" charset="0"/>
              </a:rPr>
              <a:t>Прва</a:t>
            </a:r>
            <a:r>
              <a:rPr lang="sr-Latn-RS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sz="1800" b="1" dirty="0" smtClean="0">
                <a:latin typeface="Arial" pitchFamily="34" charset="0"/>
                <a:cs typeface="Arial" pitchFamily="34" charset="0"/>
              </a:rPr>
              <a:t>година студија</a:t>
            </a:r>
          </a:p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КЛИНИЧКА ПРОПЕДЕВТИКА</a:t>
            </a:r>
          </a:p>
          <a:p>
            <a:endParaRPr lang="en-US" altLang="en-US" sz="1800" b="1" dirty="0" smtClean="0">
              <a:solidFill>
                <a:srgbClr val="000000"/>
              </a:solidFill>
              <a:latin typeface="Arial" charset="0"/>
            </a:endParaRPr>
          </a:p>
          <a:p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</a:rPr>
              <a:t>                                                 </a:t>
            </a:r>
            <a:endParaRPr lang="sr-Cyrl-CS" altLang="en-US" sz="1800" b="1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sr-Cyrl-CS" altLang="en-US" sz="1800" dirty="0" smtClean="0">
                <a:solidFill>
                  <a:srgbClr val="000000"/>
                </a:solidFill>
                <a:latin typeface="Arial" charset="0"/>
              </a:rPr>
              <a:t>Наставна </a:t>
            </a:r>
            <a:r>
              <a:rPr lang="sr-Cyrl-CS" altLang="en-US" sz="1800" dirty="0">
                <a:solidFill>
                  <a:srgbClr val="000000"/>
                </a:solidFill>
                <a:latin typeface="Arial" charset="0"/>
              </a:rPr>
              <a:t>јединица </a:t>
            </a: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</a:rPr>
              <a:t>1</a:t>
            </a:r>
            <a:r>
              <a:rPr lang="sr-Cyrl-RS" altLang="en-US" sz="1800" dirty="0" smtClean="0">
                <a:solidFill>
                  <a:srgbClr val="000000"/>
                </a:solidFill>
                <a:latin typeface="Arial" charset="0"/>
              </a:rPr>
              <a:t>:</a:t>
            </a:r>
            <a:endParaRPr lang="sr-Cyrl-CS" altLang="en-US" sz="1800" dirty="0">
              <a:solidFill>
                <a:srgbClr val="000000"/>
              </a:solidFill>
              <a:latin typeface="Arial" charset="0"/>
            </a:endParaRPr>
          </a:p>
          <a:p>
            <a:endParaRPr lang="sr-Cyrl-CS" sz="1800" b="1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Појам</a:t>
            </a: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здравља</a:t>
            </a: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en-US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болести</a:t>
            </a: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sr-Cyrl-RS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Aнамнеза</a:t>
            </a:r>
            <a:r>
              <a:rPr lang="sr-Cyrl-C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sr-Cyrl-CS" alt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Објективни физикални преглед -</a:t>
            </a:r>
            <a:r>
              <a:rPr lang="sr-Latn-RS" alt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општа инспекција.</a:t>
            </a:r>
          </a:p>
          <a:p>
            <a:pPr algn="ctr"/>
            <a:r>
              <a:rPr lang="en-US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Методологија</a:t>
            </a: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прикупљања</a:t>
            </a: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знакова</a:t>
            </a: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болести</a:t>
            </a:r>
            <a:r>
              <a:rPr lang="sr-Cyrl-C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altLang="en-US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alt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sr-Cyrl-CS" altLang="en-US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sr-Cyrl-CS" altLang="en-US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r-Cyrl-CS" alt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Доц. др Војислав Ћупурдија</a:t>
            </a:r>
            <a:endParaRPr lang="sr-Cyrl-CS" altLang="en-US" sz="1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sr-Cyrl-CS" altLang="en-US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sr-Cyrl-CS" altLang="en-US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r-Cyrl-CS" alt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Школска 20</a:t>
            </a:r>
            <a:r>
              <a:rPr lang="sr-Latn-RS" alt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alt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sr-Cyrl-CS" alt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202</a:t>
            </a:r>
            <a:r>
              <a:rPr lang="sr-Latn-RS" alt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sr-Cyrl-CS" alt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година</a:t>
            </a:r>
            <a:endParaRPr lang="en-US" alt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67544" y="1484784"/>
            <a:ext cx="8358246" cy="3793624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ПОЈАМ ЗДРАВЉ</a:t>
            </a: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R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R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R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“Здравље је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складан однос и равнотежа у грађи и функцији </a:t>
            </a: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ћелија разних ткива, органа и</a:t>
            </a: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система органа 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sr-Cyrl-CS" sz="20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у човечјем организму”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</a:t>
            </a: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14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67544" y="1484784"/>
            <a:ext cx="8358246" cy="3793624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ПОЈАМ ЗДРАВЉ</a:t>
            </a: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R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R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sr-Cyrl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sr-Cyrl-RS" sz="2000" b="1" dirty="0" smtClean="0">
                <a:latin typeface="Arial" pitchFamily="34" charset="0"/>
                <a:cs typeface="Arial" pitchFamily="34" charset="0"/>
              </a:rPr>
              <a:t>према СЗО</a:t>
            </a:r>
            <a:endParaRPr lang="sr-Cyrl-RS" sz="2000" b="1" dirty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“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Здравље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је стање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физичког, менталног и друштвеног благостања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у којем </a:t>
            </a:r>
            <a:r>
              <a:rPr lang="sr-Cyrl-RS" sz="2000" b="1" dirty="0" smtClean="0">
                <a:latin typeface="Arial" pitchFamily="34" charset="0"/>
                <a:cs typeface="Arial" pitchFamily="34" charset="0"/>
              </a:rPr>
              <a:t>ни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су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присутни болест и немоћ.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”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</a:t>
            </a: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72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00034" y="1340768"/>
            <a:ext cx="8358246" cy="4945752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ПОЈАМ БОЛЕСТИ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Cyrl-R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lang="sr-Cyrl-RS" sz="2000" b="1" dirty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Cyrl-R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“Болест је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сваки поремећај грађе и функције 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sr-Cyrl-CS" sz="20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ћелија разних ткива, органа и система</a:t>
            </a: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органа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sr-Cyrl-CS" sz="20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sr-Latn-CS" sz="2000" b="1" dirty="0" smtClean="0">
                <a:latin typeface="Arial" pitchFamily="34" charset="0"/>
                <a:cs typeface="Arial" pitchFamily="34" charset="0"/>
              </a:rPr>
              <a:t>у човечјем организму”</a:t>
            </a: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59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00034" y="1340768"/>
            <a:ext cx="8358246" cy="4945752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ПОЈАМ БОЛЕСТИ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Cyrl-R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sr-Cyrl-RS" sz="2000" b="1" dirty="0">
              <a:latin typeface="Arial" pitchFamily="34" charset="0"/>
              <a:cs typeface="Arial" pitchFamily="34" charset="0"/>
            </a:endParaRPr>
          </a:p>
          <a:p>
            <a:pPr lvl="0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sr-Cyrl-RS" sz="20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sr-Cyrl-RS" sz="2000" dirty="0" smtClean="0">
                <a:latin typeface="Arial" pitchFamily="34" charset="0"/>
                <a:cs typeface="Arial" pitchFamily="34" charset="0"/>
              </a:rPr>
              <a:t>према</a:t>
            </a:r>
            <a:r>
              <a:rPr lang="sr-Cyrl-R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Arial" pitchFamily="34" charset="0"/>
                <a:cs typeface="Arial" pitchFamily="34" charset="0"/>
              </a:rPr>
              <a:t>"Disease" at Dorland's Medical Dictionary</a:t>
            </a:r>
            <a:endParaRPr kumimoji="0" lang="sr-Cyrl-RS" sz="20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“Болест је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посебно </a:t>
            </a:r>
            <a:r>
              <a:rPr lang="sr-Cyrl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нормално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стање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које негативно утиче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структуру или функцију дела или целог организма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и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не настаје као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последица било каквих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спољашњих повреда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sr-Latn-CS" sz="2000" b="1" dirty="0">
                <a:latin typeface="Arial" pitchFamily="34" charset="0"/>
                <a:cs typeface="Arial" pitchFamily="34" charset="0"/>
              </a:rPr>
              <a:t> ”</a:t>
            </a: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43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4348" y="1195366"/>
            <a:ext cx="8186766" cy="5662634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ОСНОВНЕ ОДЛИКЕ БОЛЕСТИ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ЕТИОЛОГИЈА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–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узрок/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узроци болести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ПАТОГЕНЕЗА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- начин настанка болести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КЛИНИЧКА СЛИКА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испољавање болести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УТВРЂИВАЊЕ БОЛЕСТИ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постављање дијагнозе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ЛЕЧЕЊЕ БОЛЕСНИКА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отклањање узрочника болести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ЕВОЛУЦИЈА БОЛЕСТИ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ток болести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ИСХОД БОЛЕСТИ </a:t>
            </a:r>
            <a:r>
              <a:rPr kumimoji="0" lang="sr-Latn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завршетак болести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85786" y="1124744"/>
            <a:ext cx="7772400" cy="4499770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ЕТИОЛОГИЈА БОЛЕСТИ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СПОЉАШЊИ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ЕТИОЛОШКИ ЧИНИОЦИ БОЛЕСТИ</a:t>
            </a: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ФИЗИЧКИ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механичке силе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топлота и хладноћа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промене атмосферског притиска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електрична струја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јонизујуће зрачење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ХЕМИЈСКИ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индустријска хемијска средства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хемијска средства која се користе у домаћинству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отрови животиња и биљака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лекови у количинама већим од терапијских доза</a:t>
            </a:r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pPr marL="548640" lvl="1" indent="-201168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defRPr/>
            </a:pPr>
            <a:r>
              <a:rPr lang="sr-Latn-C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БИОЛОШКИ</a:t>
            </a:r>
          </a:p>
          <a:p>
            <a:pPr marL="786384" lvl="2" indent="-182880" fontAlgn="auto"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/>
            </a:pPr>
            <a:r>
              <a:rPr lang="sr-Latn-CS" sz="1800" dirty="0" smtClean="0">
                <a:latin typeface="Arial" pitchFamily="34" charset="0"/>
                <a:cs typeface="Arial" pitchFamily="34" charset="0"/>
              </a:rPr>
              <a:t>биолошки чиниоци 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биљног или 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животињског порекла</a:t>
            </a:r>
            <a:endParaRPr lang="sr-Latn-CS" sz="1800" b="1" dirty="0" smtClean="0">
              <a:latin typeface="Arial" pitchFamily="34" charset="0"/>
              <a:cs typeface="Arial" pitchFamily="34" charset="0"/>
            </a:endParaRPr>
          </a:p>
          <a:p>
            <a:pPr marL="548640" lvl="1" indent="-201168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defRPr/>
            </a:pPr>
            <a:r>
              <a:rPr lang="sr-Latn-C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НЕПРАВИЛНА ИСХРАНА</a:t>
            </a:r>
          </a:p>
          <a:p>
            <a:pPr marL="786384" lvl="2" indent="-182880" fontAlgn="auto"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/>
            </a:pPr>
            <a:r>
              <a:rPr lang="sr-Cyrl-RS" sz="1800" dirty="0">
                <a:latin typeface="Arial" pitchFamily="34" charset="0"/>
                <a:cs typeface="Arial" pitchFamily="34" charset="0"/>
              </a:rPr>
              <a:t>н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едовољно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 или сувишно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 уношење хранљивих материја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Tx/>
              <a:buNone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14282" y="1484784"/>
            <a:ext cx="8929718" cy="4643438"/>
          </a:xfrm>
          <a:prstGeom prst="rect">
            <a:avLst/>
          </a:prstGeom>
        </p:spPr>
        <p:txBody>
          <a:bodyPr/>
          <a:lstStyle/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r>
              <a:rPr kumimoji="0" lang="sr-Cyrl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УНУТРАШЊИ </a:t>
            </a: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ЕТИОЛОШКИ ЧИНИОЦИ БОЛЕСТИ</a:t>
            </a: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НАСЛЕДНИ ПОРЕМЕЋАЈИ</a:t>
            </a:r>
          </a:p>
          <a:p>
            <a:pPr marL="347472" marR="0" lvl="1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Cyrl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условљавају наследне или породичне болести које потомци наслеђују од родитеља или ранијих предака </a:t>
            </a:r>
          </a:p>
          <a:p>
            <a:pPr marL="603504" marR="0" lvl="2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tabLst/>
              <a:defRPr/>
            </a:pP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lvl="3" indent="-182880" fontAlgn="auto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</a:pPr>
            <a:r>
              <a:rPr kumimoji="0" lang="sr-Cyrl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промена броја и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грађе, мутација </a:t>
            </a: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хромозома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мутација једног или већег броја гена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типови наслеђивања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аутозомно доминантно и</a:t>
            </a:r>
            <a:r>
              <a:rPr kumimoji="0" lang="sr-Cyrl-C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аутозомно рецесивно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везано за полни хромозом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полигенско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Cyrl-C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условљено хромозомским абнормалностима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tabLst/>
              <a:defRPr/>
            </a:pPr>
            <a:endParaRPr lang="sr-Cyrl-CS" sz="1400" b="1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95336" y="1772816"/>
            <a:ext cx="8929718" cy="4643438"/>
          </a:xfrm>
          <a:prstGeom prst="rect">
            <a:avLst/>
          </a:prstGeom>
        </p:spPr>
        <p:txBody>
          <a:bodyPr/>
          <a:lstStyle/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r>
              <a:rPr kumimoji="0" lang="sr-Cyrl-C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УНУТРАШЊИ </a:t>
            </a: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ЕТИОЛОШКИ ЧИНИОЦИ БОЛЕСТИ</a:t>
            </a: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marL="548640" lvl="1" indent="-201168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defRPr/>
            </a:pP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УРОЂЕНИ ПОРЕМЕЋАЈИ</a:t>
            </a:r>
          </a:p>
          <a:p>
            <a:pPr marL="347472" lvl="1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defRPr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786384" lvl="2" indent="-182880" fontAlgn="auto"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/>
            </a:pPr>
            <a:r>
              <a:rPr lang="sr-Cyrl-CS" b="1" dirty="0" smtClean="0">
                <a:latin typeface="Arial" pitchFamily="34" charset="0"/>
                <a:cs typeface="Arial" pitchFamily="34" charset="0"/>
              </a:rPr>
              <a:t>етиолошки чиниоци болести који условљавају поремећај развоја плода               за време интраутериног живота (конгениталне болести)</a:t>
            </a:r>
          </a:p>
          <a:p>
            <a:pPr marL="1024128" lvl="3" indent="-182880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/>
            </a:pPr>
            <a:r>
              <a:rPr lang="sr-Cyrl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узимање извесних лекова у току трудноће (талидомид)</a:t>
            </a:r>
          </a:p>
          <a:p>
            <a:pPr marL="1024128" lvl="3" indent="-182880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/>
            </a:pPr>
            <a:r>
              <a:rPr lang="sr-Cyrl-CS" dirty="0" smtClean="0">
                <a:latin typeface="Arial" pitchFamily="34" charset="0"/>
                <a:cs typeface="Arial" pitchFamily="34" charset="0"/>
              </a:rPr>
              <a:t> вирусне инфекције (рубеоле, херпес, и др.)</a:t>
            </a:r>
          </a:p>
          <a:p>
            <a:pPr marL="1024128" lvl="3" indent="-182880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/>
            </a:pPr>
            <a:r>
              <a:rPr lang="sr-Cyrl-CS" dirty="0" smtClean="0">
                <a:latin typeface="Arial" pitchFamily="34" charset="0"/>
                <a:cs typeface="Arial" pitchFamily="34" charset="0"/>
              </a:rPr>
              <a:t> недовољна исхрана</a:t>
            </a:r>
          </a:p>
          <a:p>
            <a:pPr marL="1024128" lvl="3" indent="-182880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/>
            </a:pPr>
            <a:r>
              <a:rPr lang="sr-Cyrl-CS" dirty="0" smtClean="0">
                <a:latin typeface="Arial" pitchFamily="34" charset="0"/>
                <a:cs typeface="Arial" pitchFamily="34" charset="0"/>
              </a:rPr>
              <a:t> поремећаји метаболизма код трудница (дијабетес мелитус)</a:t>
            </a:r>
          </a:p>
          <a:p>
            <a:pPr marL="841248" lvl="3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defRPr/>
            </a:pP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marL="786384" lvl="2" indent="-182880" fontAlgn="auto"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/>
            </a:pPr>
            <a:r>
              <a:rPr lang="sr-Cyrl-CS" b="1" dirty="0" smtClean="0">
                <a:latin typeface="Arial" pitchFamily="34" charset="0"/>
                <a:cs typeface="Arial" pitchFamily="34" charset="0"/>
              </a:rPr>
              <a:t> урођене болести се не наслеђују                                                                      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tabLst/>
              <a:defRPr/>
            </a:pPr>
            <a:endParaRPr lang="sr-Cyrl-CS" sz="14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04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914400" y="1124744"/>
            <a:ext cx="7772400" cy="4895056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УНУТРАШЊИ </a:t>
            </a: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ЕТИОЛОШКИ ЧИНИОЦИ БОЛЕСТИ</a:t>
            </a: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CS" sz="2000" b="1" dirty="0" smtClean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ПОРЕМЕЋАЈ ИМУНИТЕТА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смањење имунитета</a:t>
            </a:r>
            <a:r>
              <a:rPr kumimoji="0" lang="sr-Cyrl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- имунодефицијенција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недостатак или 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поремећај имуноглобулина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реакције преосетљивости (алергијске реакције)</a:t>
            </a: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анафилактичка реакција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(</a:t>
            </a: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тип)</a:t>
            </a:r>
            <a:endParaRPr kumimoji="0" lang="sr-Latn-C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цитотоксична реакција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(</a:t>
            </a: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II 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тип)</a:t>
            </a:r>
            <a:endParaRPr kumimoji="0" lang="sr-Latn-C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реакција стварања 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имун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их компле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кса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(</a:t>
            </a: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III 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тип)</a:t>
            </a:r>
            <a:endParaRPr kumimoji="0" lang="sr-Latn-C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реакција касног сензибилитета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(</a:t>
            </a: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IV 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тип)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786384" marR="0" lvl="2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аутоимуни поремећаји</a:t>
            </a: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стварање аутоантитела и сензибилисаних Т-лимфоцита против </a:t>
            </a:r>
            <a:r>
              <a:rPr kumimoji="0" lang="sr-Cyrl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с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опствених</a:t>
            </a:r>
            <a:r>
              <a:rPr kumimoji="0" lang="sr-Cyrl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антигена</a:t>
            </a:r>
            <a:endParaRPr lang="sr-Cyrl-CS" sz="1800" dirty="0"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sr-Cyrl-C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ПСИХОСОМАТСКИ ПОРЕМЕЋАЈИ</a:t>
            </a: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sr-Cyrl-CS" sz="1800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анксиозност, страх, нерасположење, узбуђење  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3568" y="1484784"/>
            <a:ext cx="7772400" cy="4572000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ПАТОГЕНЕЗА </a:t>
            </a: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НАСТА</a:t>
            </a: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ЈАЊЕ)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БОЛЕСТИ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ФАКТОРИ ПАТОГЕНЕЗЕ БОЛЕСТИ</a:t>
            </a: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СПОЉАШЊИ ФАКТОРИ ПАТОГЕНЕЗЕ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спољашњи етиолошки чиниоци болести 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УНУТРАШЊИ ФАКТОРИ ПАТОГЕНЕЗЕ  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конституција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диспозиција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имунитет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животна доб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п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ол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84784"/>
            <a:ext cx="2948359" cy="43340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420888"/>
            <a:ext cx="4208230" cy="3260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57224" y="1268760"/>
            <a:ext cx="7772400" cy="4160472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КЛИНИЧКА СЛИКА </a:t>
            </a:r>
            <a:r>
              <a:rPr kumimoji="0" lang="sr-Cyrl-R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(ИСПОЉАВАЊЕ)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БОЛЕСТИ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sr-Cyrl-RS" sz="2000" b="1" dirty="0" smtClean="0">
                <a:latin typeface="Arial" pitchFamily="34" charset="0"/>
                <a:cs typeface="Arial" pitchFamily="34" charset="0"/>
              </a:rPr>
              <a:t>представља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скуп типичних и карактеристичних 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     -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субјективних тегоба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(СИМПТОМ</a:t>
            </a:r>
            <a:r>
              <a:rPr lang="sr-Cyrl-C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БОЛЕСТИ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 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и </a:t>
            </a:r>
            <a:endParaRPr kumimoji="0" lang="sr-Cyrl-C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     -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објективних промена</a:t>
            </a:r>
            <a:r>
              <a:rPr kumimoji="0" lang="sr-Cyrl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(ЗНАЦИ</a:t>
            </a:r>
            <a:r>
              <a:rPr kumimoji="0" lang="sr-Cyrl-CS" sz="1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Cyrl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БОЛЕСТИ)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    </a:t>
            </a:r>
            <a:endParaRPr lang="sr-Cyrl-CS" sz="1800" dirty="0" smtClean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sr-Cyrl-CS" sz="1800" dirty="0" smtClean="0">
                <a:latin typeface="Arial" pitchFamily="34" charset="0"/>
                <a:cs typeface="Arial" pitchFamily="34" charset="0"/>
              </a:rPr>
              <a:t>    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обухвата и </a:t>
            </a:r>
            <a:r>
              <a:rPr kumimoji="0" lang="sr-Cyrl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карактеристичне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морфолошко-фукцијске поремећаје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Cyrl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к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оји се доказују посебним методама</a:t>
            </a:r>
            <a:r>
              <a:rPr kumimoji="0" lang="sr-Cyrl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испитивања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    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57158" y="1268760"/>
            <a:ext cx="8786842" cy="3946158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CS" sz="2400" b="1" dirty="0" smtClean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СИМПТОМИ БОЛЕСТИ</a:t>
            </a:r>
            <a:r>
              <a:rPr lang="sr-Cyrl-R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СУБЈЕКТИВНЕ ТЕГОБЕ које болест изазива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lang="sr-Cyrl-RS" sz="1800" dirty="0">
                <a:latin typeface="Arial" pitchFamily="34" charset="0"/>
                <a:cs typeface="Arial" pitchFamily="34" charset="0"/>
              </a:rPr>
              <a:t>с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е 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утврђују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Cyrl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АНАМНЕЗОМ</a:t>
            </a:r>
            <a:r>
              <a:rPr kumimoji="0" lang="sr-Cyrl-R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(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РАЗГОВОРОМ СА БОЛЕСНИК</a:t>
            </a:r>
            <a:r>
              <a:rPr kumimoji="0" lang="sr-Cyrl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ОМ)</a:t>
            </a: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ЗНАЦИ БОЛЕСТИ</a:t>
            </a:r>
            <a:r>
              <a:rPr kumimoji="0" lang="sr-Cyrl-R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ОБЈЕКТИВНЕ ПРОМЕНЕ које болест изазива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се у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тврђују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ФИЗИКАЛНИМ ПРЕГЛЕДОМ БОЛЕСНИКА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sr-Cyrl-R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ПОСТОЈАЊЕ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ПОРЕМЕЋАЈА ГРАЂЕ И ФУНКЦИЈЕ ОДРЕЂЕНИХ ТКИВА И</a:t>
            </a:r>
            <a:r>
              <a:rPr kumimoji="0" lang="sr-Cyrl-CS" sz="1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ОРГАНА</a:t>
            </a: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lang="sr-Cyrl-RS" sz="1800" dirty="0">
                <a:latin typeface="Arial" pitchFamily="34" charset="0"/>
                <a:cs typeface="Arial" pitchFamily="34" charset="0"/>
              </a:rPr>
              <a:t>с</a:t>
            </a:r>
            <a:r>
              <a:rPr kumimoji="0" lang="sr-Cyrl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е у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тврђује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ДОПУНСКИМ ИСПИТИВАЊИМА</a:t>
            </a:r>
            <a:r>
              <a:rPr lang="sr-Cyrl-RS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(б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иохемијска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хематолошка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микробиолошка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серолошка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, и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мунолошка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ендоскопска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CS" sz="1800" dirty="0" smtClean="0">
                <a:latin typeface="Arial" pitchFamily="34" charset="0"/>
                <a:cs typeface="Arial" pitchFamily="34" charset="0"/>
              </a:rPr>
              <a:t>радиолошка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...)  </a:t>
            </a:r>
            <a:r>
              <a:rPr lang="sr-Cyrl-CS" sz="1800" dirty="0" smtClean="0"/>
              <a:t> </a:t>
            </a:r>
            <a:r>
              <a:rPr lang="sr-Cyrl-CS" sz="1800" b="1" dirty="0" smtClean="0"/>
              <a:t>                         </a:t>
            </a:r>
            <a:endParaRPr lang="en-US" sz="1800" dirty="0" smtClean="0"/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42910" y="1357298"/>
            <a:ext cx="8786842" cy="4572000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СИМПТОМИ БОЛЕСТИ </a:t>
            </a:r>
            <a:r>
              <a:rPr kumimoji="0" lang="sr-Cyrl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(субјективне тегобе/сметње) могу бити:</a:t>
            </a: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CS" sz="2000" b="1" dirty="0" smtClean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ОПШТИ (НЕСПЕЦИФИЧНИ) симптоми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0"/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повишена температура </a:t>
            </a:r>
          </a:p>
          <a:p>
            <a:pPr lvl="0"/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презнојавање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малаксалост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невољни губитак тежине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СПЕЦИФИЧНИ</a:t>
            </a:r>
            <a:r>
              <a:rPr kumimoji="0" lang="sr-Cyrl-CS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симптоми – </a:t>
            </a: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карактеристични за </a:t>
            </a:r>
            <a:r>
              <a:rPr kumimoji="0" lang="sr-Cyrl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одређене болести</a:t>
            </a: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Cyrl-C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Ð ÐµÐ·ÑÐ»ÑÐ°Ñ ÑÐ»Ð¸ÐºÐ° Ð·Ð° fev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1076" y="2276873"/>
            <a:ext cx="205737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 ÐµÐ·ÑÐ»ÑÐ°Ñ ÑÐ»Ð¸ÐºÐ° Ð·Ð° malai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73016"/>
            <a:ext cx="2789496" cy="133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700808"/>
            <a:ext cx="73581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КАРАКТЕРИСТИКЕ СИМПТОМА:</a:t>
            </a:r>
          </a:p>
          <a:p>
            <a:pPr>
              <a:buFontTx/>
              <a:buNone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почетак</a:t>
            </a: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провокација - чиниоци </a:t>
            </a:r>
            <a:r>
              <a:rPr lang="sr-Cyrl-CS" sz="1800" b="1" dirty="0">
                <a:latin typeface="Arial" pitchFamily="34" charset="0"/>
                <a:cs typeface="Arial" pitchFamily="34" charset="0"/>
              </a:rPr>
              <a:t>који условљавају </a:t>
            </a: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појаву</a:t>
            </a: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учесталост јављања</a:t>
            </a: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трајање</a:t>
            </a: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престанак</a:t>
            </a: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јачина</a:t>
            </a: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квалитет</a:t>
            </a: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локализација</a:t>
            </a: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пропагација</a:t>
            </a: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одговор на примењено лечење</a:t>
            </a:r>
          </a:p>
          <a:p>
            <a:endParaRPr lang="sr-Latn-CS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sr-Cyrl-CS" sz="2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1556792"/>
            <a:ext cx="664371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СИМПТОМИ које узрокују БОЛЕСТИ ОРГАНА ЗА ДИСАЊЕ</a:t>
            </a:r>
          </a:p>
          <a:p>
            <a:pPr>
              <a:buFontTx/>
              <a:buNone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диспнеја (отежано дисање)</a:t>
            </a:r>
          </a:p>
          <a:p>
            <a:pPr marL="285750" indent="-285750">
              <a:buFontTx/>
              <a:buChar char="-"/>
            </a:pP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болови у грудном кошу</a:t>
            </a:r>
          </a:p>
          <a:p>
            <a:pPr marL="285750" indent="-285750">
              <a:buFontTx/>
              <a:buChar char="-"/>
            </a:pP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sr-Cyrl-CS" sz="1800" b="1" dirty="0">
                <a:latin typeface="Arial" pitchFamily="34" charset="0"/>
                <a:cs typeface="Arial" pitchFamily="34" charset="0"/>
              </a:rPr>
              <a:t>кашаљ</a:t>
            </a:r>
          </a:p>
          <a:p>
            <a:pPr marL="285750" indent="-285750">
              <a:buFontTx/>
              <a:buChar char="-"/>
            </a:pP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sr-Cyrl-CS" sz="1800" b="1" dirty="0">
                <a:latin typeface="Arial" pitchFamily="34" charset="0"/>
                <a:cs typeface="Arial" pitchFamily="34" charset="0"/>
              </a:rPr>
              <a:t>искашљавање</a:t>
            </a:r>
          </a:p>
          <a:p>
            <a:pPr marL="285750" indent="-285750">
              <a:buFontTx/>
              <a:buChar char="-"/>
            </a:pP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sr-Cyrl-CS" sz="1800" b="1" dirty="0">
                <a:latin typeface="Arial" pitchFamily="34" charset="0"/>
                <a:cs typeface="Arial" pitchFamily="34" charset="0"/>
              </a:rPr>
              <a:t>х</a:t>
            </a: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емоптизије (искашљавање крви)</a:t>
            </a: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-   болови приликом дисања (респирацијски болови)</a:t>
            </a:r>
          </a:p>
          <a:p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endParaRPr lang="sr-Latn-CS" sz="1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Ð ÐµÐ·ÑÐ»ÑÐ°Ñ ÑÐ»Ð¸ÐºÐ° Ð·Ð° dyspno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04864"/>
            <a:ext cx="1949623" cy="128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 ÐµÐ·ÑÐ»ÑÐ°Ñ ÑÐ»Ð¸ÐºÐ° Ð·Ð° chest pa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4579" y="3363021"/>
            <a:ext cx="1870040" cy="11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 ÐµÐ·ÑÐ»ÑÐ°Ñ ÑÐ»Ð¸ÐºÐ° Ð·Ð° coug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3453" y="3471578"/>
            <a:ext cx="1986285" cy="132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6417760" cy="805656"/>
          </a:xfrm>
        </p:spPr>
        <p:txBody>
          <a:bodyPr>
            <a:normAutofit fontScale="90000"/>
          </a:bodyPr>
          <a:lstStyle/>
          <a:p>
            <a:pPr lvl="0" defTabSz="914400" fontAlgn="base">
              <a:spcAft>
                <a:spcPct val="0"/>
              </a:spcAft>
            </a:pPr>
            <a:r>
              <a:rPr lang="sr-Cyrl-CS" sz="1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ДИСПНЕЈА (ОТЕЖАНО ДИСАЊЕ)</a:t>
            </a:r>
            <a: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у </a:t>
            </a:r>
            <a:r>
              <a:rPr lang="sr-Cyrl-C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напору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у </a:t>
            </a:r>
            <a:r>
              <a:rPr lang="sr-Cyrl-C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миру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sr-Cyrl-C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ортопнеја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респирацијска </a:t>
            </a:r>
            <a:r>
              <a:rPr lang="sr-Cyrl-C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диспнеја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кардијална диспнеја </a:t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sr-Latn-R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856" y="3284984"/>
            <a:ext cx="3090672" cy="3304117"/>
          </a:xfrm>
        </p:spPr>
        <p:txBody>
          <a:bodyPr/>
          <a:lstStyle/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Диспнеја условљена респираторним </a:t>
            </a:r>
            <a:r>
              <a:rPr lang="sr-Cyrl-C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поремећајима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опструкција дисајних путева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сужење лумена бронхија и бронхиола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обољења плућних алвеола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функционални поремећаји грудног коша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деформитети грудног коша</a:t>
            </a:r>
          </a:p>
          <a:p>
            <a:endParaRPr lang="sr-Latn-R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58141" y="3284983"/>
            <a:ext cx="3090672" cy="3304117"/>
          </a:xfrm>
        </p:spPr>
        <p:txBody>
          <a:bodyPr/>
          <a:lstStyle/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Диспнеја условљена поремећајима нервне </a:t>
            </a:r>
            <a:r>
              <a:rPr lang="sr-Cyrl-C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стимулације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смањена респираторна покретљивост грудног коша услед болова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хипервентилација 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sr-Cyrl-C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код болесника са респираторном артмијом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sr-Latn-RS" dirty="0"/>
          </a:p>
        </p:txBody>
      </p:sp>
      <p:pic>
        <p:nvPicPr>
          <p:cNvPr id="5" name="Picture 2" descr="Ð ÐµÐ·ÑÐ»ÑÐ°Ñ ÑÐ»Ð¸ÐºÐ° Ð·Ð° dyspno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8665" y="1628800"/>
            <a:ext cx="1949623" cy="128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746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7544" y="1412776"/>
            <a:ext cx="835824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sr-Cyrl-C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БОЛОВИ У ГРУДНОМ КОШУ</a:t>
            </a:r>
          </a:p>
          <a:p>
            <a:pPr lvl="0" eaLnBrk="0" hangingPunct="0">
              <a:tabLst>
                <a:tab pos="457200" algn="l"/>
              </a:tabLst>
            </a:pPr>
            <a:r>
              <a:rPr kumimoji="0" lang="sr-Cyrl-C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болести зида грудног коша</a:t>
            </a:r>
            <a:r>
              <a:rPr kumimoji="0" lang="sr-Cyrl-C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sr-Cyrl-C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повреда</a:t>
            </a:r>
            <a:r>
              <a:rPr lang="sr-Cyrl-C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траума, лезије/неоплазме на кожи, поткожном ткиву, мишићима, костима, нервима и дојкама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sr-Cyrl-C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болести органа за дисање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sr-Cyrl-C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sr-Cyrl-C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болести срца и крвних судова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sr-Cyrl-C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sr-Cyrl-C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РЕСПИРАЦИЈСКИ БОЛОВИ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latin typeface="Arial" pitchFamily="34" charset="0"/>
                <a:cs typeface="Arial" pitchFamily="34" charset="0"/>
              </a:rPr>
              <a:t>- болови који се јављају при дисању, односно покретима грудног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коша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latin typeface="Arial" pitchFamily="34" charset="0"/>
                <a:cs typeface="Arial" pitchFamily="34" charset="0"/>
              </a:rPr>
              <a:t>(патолошки процеси на ребрима, обољења плућне марамице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обољења међуребарних нерава)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КАШАЉ</a:t>
            </a:r>
            <a:endParaRPr lang="sr-Cyrl-R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latin typeface="Arial" pitchFamily="34" charset="0"/>
                <a:cs typeface="Arial" pitchFamily="34" charset="0"/>
              </a:rPr>
              <a:t>- непродуктиван</a:t>
            </a:r>
          </a:p>
          <a:p>
            <a:r>
              <a:rPr lang="sr-Cyrl-CS" b="1" dirty="0" smtClean="0">
                <a:latin typeface="Arial" pitchFamily="34" charset="0"/>
                <a:cs typeface="Arial" pitchFamily="34" charset="0"/>
              </a:rPr>
              <a:t>- продуктиван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ХЕМОПТИЗИЈЕ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искашљавање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 малих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количина крви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ХЕМОПТОЈА 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искашљавање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 већих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количина крви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Ð ÐµÐ·ÑÐ»ÑÐ°Ñ ÑÐ»Ð¸ÐºÐ° Ð·Ð° chest p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132856"/>
            <a:ext cx="1870040" cy="11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Ð ÐµÐ·ÑÐ»ÑÐ°Ñ ÑÐ»Ð¸ÐºÐ° Ð·Ð° coug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21088"/>
            <a:ext cx="1986285" cy="132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628800"/>
            <a:ext cx="792961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СИМПТОМИ које узрокују БОЛЕСТИ КАРДИОВАСКУЛАРНОГ СИСТЕМА</a:t>
            </a: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болови у пределу грудне кости (прекордијални болови)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палпитације</a:t>
            </a:r>
          </a:p>
          <a:p>
            <a:pPr marL="285750" lvl="0" indent="-285750">
              <a:buFontTx/>
              <a:buChar char="-"/>
            </a:pPr>
            <a:endParaRPr lang="sr-Cyrl-CS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диспнеја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кашаљ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хемоптизије</a:t>
            </a:r>
          </a:p>
          <a:p>
            <a:pPr lvl="0"/>
            <a:endParaRPr lang="sr-Cyrl-CS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за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марање</a:t>
            </a:r>
          </a:p>
          <a:p>
            <a:pPr marL="285750" lvl="0" indent="-285750">
              <a:buFontTx/>
              <a:buChar char="-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никтурија</a:t>
            </a:r>
          </a:p>
          <a:p>
            <a:pPr marL="285750" lvl="0" indent="-285750">
              <a:buFontTx/>
              <a:buChar char="-"/>
            </a:pPr>
            <a:endParaRPr lang="sr-Cyrl-CS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отицање ногу 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Ð ÐµÐ·ÑÐ»ÑÐ°Ñ ÑÐ»Ð¸ÐºÐ° Ð·Ð° cardiac p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6788" y="2564904"/>
            <a:ext cx="199439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 ÐµÐ·ÑÐ»ÑÐ°Ñ ÑÐ»Ð¸ÐºÐ° Ð·Ð° swollen leg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25144"/>
            <a:ext cx="1967669" cy="147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700808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БОЛОВИ У ПРЕДЕЛУ ГРУДНЕ КОСТИ - ПРЕКОРДИЈАЛНИ БОЛОВИ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сужење коронарних артерија</a:t>
            </a:r>
          </a:p>
          <a:p>
            <a:pPr lvl="0"/>
            <a:r>
              <a:rPr lang="sr-Cyrl-RS" dirty="0" smtClean="0">
                <a:latin typeface="Arial" pitchFamily="34" charset="0"/>
                <a:cs typeface="Arial" pitchFamily="34" charset="0"/>
              </a:rPr>
              <a:t>- инфаркт миокарда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аортна инсуфицијенција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тахикардија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акутни перикардитис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плућна емболија </a:t>
            </a:r>
          </a:p>
          <a:p>
            <a:pPr lvl="0"/>
            <a:endParaRPr lang="sr-Cyrl-CS" dirty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ПАЛПИТАЦИЈЕ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осећај „прескакања“ срца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екстрасистоле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хипертиреоза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нервоза, анксиозност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хронично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плућно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срце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хипертензија</a:t>
            </a: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лекови (морфин</a:t>
            </a:r>
            <a:r>
              <a:rPr lang="sr-Cyrl-CS" dirty="0">
                <a:latin typeface="Arial" pitchFamily="34" charset="0"/>
                <a:cs typeface="Arial" pitchFamily="34" charset="0"/>
              </a:rPr>
              <a:t>, кокаин, атропин, аминофилин,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дигиталис...)</a:t>
            </a:r>
            <a:endParaRPr lang="sr-Cyrl-CS" dirty="0">
              <a:latin typeface="Arial" pitchFamily="34" charset="0"/>
              <a:cs typeface="Arial" pitchFamily="34" charset="0"/>
            </a:endParaRPr>
          </a:p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Ð ÐµÐ·ÑÐ»ÑÐ°Ñ ÑÐ»Ð¸ÐºÐ° Ð·Ð° cardiac p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20888"/>
            <a:ext cx="199439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628800"/>
            <a:ext cx="792961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ДИСПНЕЈА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митрална или аортна мана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хипертензија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инфаркт миокарда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срчана инсуфицијенција </a:t>
            </a: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плућна емболија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КАШАЉ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застојна срчана инсуфицијенција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плућна емболија </a:t>
            </a:r>
          </a:p>
          <a:p>
            <a:pPr lvl="0"/>
            <a:endParaRPr lang="sr-Cyrl-CS" dirty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ОТИЦАЊЕ НОГУ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застојна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срчана инсуфицијенција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плућна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емболија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314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4279468" cy="22823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573476"/>
            <a:ext cx="4279467" cy="2282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4416" y="4293096"/>
            <a:ext cx="4279467" cy="22823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67451" y="4278241"/>
            <a:ext cx="4279466" cy="228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12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5786" y="1071546"/>
            <a:ext cx="760263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СИМПТОМИ </a:t>
            </a:r>
            <a:r>
              <a:rPr lang="sr-Cyrl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које узрокују болести </a:t>
            </a: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ОРГАНА ЗА ВАРЕЊЕ</a:t>
            </a:r>
          </a:p>
          <a:p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анорексија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дисфагија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горушица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диспепсија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подригивање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мука и гађење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опстипација и дијареја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затвор, надимање, тенезми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болови у стомаку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Ð ÐµÐ·ÑÐ»ÑÐ°Ñ ÑÐ»Ð¸ÐºÐ° Ð·Ð° naus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212595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772816"/>
            <a:ext cx="7143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Анорексија -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 губитак или смањење осећаја глади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гастритис, неоплазме желуца, панкреаса, црева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ентеритис, колитис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депресија, болести зависности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бубрежна инсуфицијенција</a:t>
            </a:r>
          </a:p>
          <a:p>
            <a:pPr lvl="0"/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sr-Cyrl-RS" dirty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Дисфагија 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- отежано гутање хране и течности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лезије у устима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увећање вратних лимфних жлезда</a:t>
            </a: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запаљење штитасте жлезде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мијастенија гравис, тровање оловом, алкохолом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обољења једњака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обољења вратног дела кичме 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2204864"/>
            <a:ext cx="7143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Диспепсија 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- осећај непријатности у желуцу након узимања хране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хиперацидитет желудачног садржаја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обољења желуца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обољења танког црева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обољења дебелог црева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неправилна исхрана </a:t>
            </a:r>
          </a:p>
          <a:p>
            <a:pPr lvl="0"/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Горушица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 - осећај паљења или печења иза грудне кости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хронично запаљење желуца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запаљење слузнице једњака</a:t>
            </a: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улкусна болест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69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785794"/>
            <a:ext cx="78581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Повраћање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болести желуца, танког црева, дебелог црева, панкреаса</a:t>
            </a: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Крвављења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ХЕМАТЕМЕЗА -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повраћање садржаја са примесама крви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МЕЛЕНА -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појава црне столице услед присуства крви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Дијареја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акутна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(вирусни гастроентеритиси, алергија на храну, стафилококне инфекције, тровање тешким металима...)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хронична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(малигне неоплазме црева, туберкулоза црева, хронични панкреатитис, улцерозни колитис, Кронова болест, амилоидоза...) 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Опстипација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хемороиди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аналне фисуре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перианални апсцес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неоплазме ректума, колона, илеус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ендокрини и метаболички поремећаји 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Болови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акутни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хронични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8662" y="1142984"/>
            <a:ext cx="764386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СИМПТОМИ које узрокују болести ХЕМАТОПОЕЗНОГ СИСТЕМА</a:t>
            </a:r>
          </a:p>
          <a:p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симптоми болести црвене лозе (еритроцита)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симптоми болести беле лозе (леукоцита)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симптоми поремећаја хемостазе 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Болести црвене лозе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анемија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хипервискозни синдром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Болести беле лозе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гранулоцитопенија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лимфоцитопенија</a:t>
            </a: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леукемије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Поремећаји хемостазе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васкуларни хеморагијски синдром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тромбоцитопенијски хеморагијски синдром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коагулациони хеморагијски синдром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Ð ÐµÐ·ÑÐ»ÑÐ°Ñ ÑÐ»Ð¸ÐºÐ° Ð·Ð° bloo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08920"/>
            <a:ext cx="297633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584" y="908720"/>
            <a:ext cx="750099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СИМПТОМИ које узрокују болести ЕНДОКРИНОГ СИСТЕМА</a:t>
            </a: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динамија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хипотиреоза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акромегалија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хипопитуитаризам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хиперпаратиреоидизам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Кушингов синдром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Адисонова болест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Промене телесне масе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мршављење (шећерна болест, хипертиреоза, Адисонова болест)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гојазност (хипотиреоза, Кушингов синдром)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Појачано знојење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хипертиреоза, тумор сржи надбубрежне жлезде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ромене гласа и говора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dirty="0" smtClean="0">
                <a:latin typeface="Arial" pitchFamily="34" charset="0"/>
                <a:cs typeface="Arial" pitchFamily="34" charset="0"/>
              </a:rPr>
              <a:t>- промуклост (хипотиреоза) </a:t>
            </a:r>
          </a:p>
          <a:p>
            <a:pPr lvl="0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ромене особине коже</a:t>
            </a:r>
          </a:p>
          <a:p>
            <a:r>
              <a:rPr lang="sr-Cyrl-CS" dirty="0" smtClean="0">
                <a:latin typeface="Arial" pitchFamily="34" charset="0"/>
                <a:cs typeface="Arial" pitchFamily="34" charset="0"/>
              </a:rPr>
              <a:t>- хипотиреоза, хипогликемија, Адисонова болест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Ð ÐµÐ·ÑÐ»ÑÐ°Ñ ÑÐ»Ð¸ÐºÐ° Ð·Ð° endocr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8240" y="1844824"/>
            <a:ext cx="255649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979468"/>
            <a:ext cx="698477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СИМПТОМИ које изазивају болести УРИНАРНОГ СИСТЕМА</a:t>
            </a: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болови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(калкулоза мокраћних путева, инфекција мокраћних путева, акутни и хронични пијелонефритис, гломерулонефритис)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поремећаји мокрења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(дизурија, полиурија, ретенција мокраће, инконтиненција, анурија, олигурија, хематурија)</a:t>
            </a:r>
          </a:p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СИМПТОМИ које изазивају болести ЛОКОМОТОРНОГ АПАРАТА</a:t>
            </a: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болови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у костима, мишићима, зглобовима</a:t>
            </a: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дисфункционалност –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отежана покретљивост, губитак амплитуде покрета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СИМПТОМИ које изазивају болести ЦЕНТРАЛНОГ НЕРВНОГ СИСТЕМА</a:t>
            </a:r>
          </a:p>
          <a:p>
            <a:pPr lvl="0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поремећај спавања</a:t>
            </a: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главобоља, вртоглавице, нестабилност</a:t>
            </a: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- поремећај чула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02" y="1124744"/>
            <a:ext cx="864399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ДИЈАГНОЗА БОЛЕСТИ 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се поставља на основу: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СИМПТОМА БОЛЕСТИ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sz="1400" b="1" dirty="0" smtClean="0">
                <a:latin typeface="Arial" pitchFamily="34" charset="0"/>
                <a:cs typeface="Arial" pitchFamily="34" charset="0"/>
              </a:rPr>
              <a:t>Узимање података о болести од самог болесника назива се </a:t>
            </a:r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АНАМНЕЗА БОЛЕСТИ 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sz="1400" b="1" dirty="0" smtClean="0">
                <a:latin typeface="Arial" pitchFamily="34" charset="0"/>
                <a:cs typeface="Arial" pitchFamily="34" charset="0"/>
              </a:rPr>
              <a:t>Анамнезу чине: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лични подаци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главне тегобе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садашња болест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испитивање по системима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лична анамнеза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породична анамнеза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социјално-епидемиолошка анамнеза</a:t>
            </a:r>
          </a:p>
          <a:p>
            <a:pPr lvl="2"/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ЗНАКОВА БОЛЕСТИ</a:t>
            </a:r>
            <a:endParaRPr lang="en-U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sz="1400" b="1" dirty="0" smtClean="0">
                <a:latin typeface="Arial" pitchFamily="34" charset="0"/>
                <a:cs typeface="Arial" pitchFamily="34" charset="0"/>
              </a:rPr>
              <a:t>Знаци болести се прикупљају објективним - </a:t>
            </a:r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ФИЗИКАЛНИМ ПРЕГЛЕДОМ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sz="1400" b="1" dirty="0" smtClean="0">
                <a:latin typeface="Arial" pitchFamily="34" charset="0"/>
                <a:cs typeface="Arial" pitchFamily="34" charset="0"/>
              </a:rPr>
              <a:t>Користе се четири групе физичких метода: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инспекција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палпација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перкусија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аускултација</a:t>
            </a:r>
          </a:p>
          <a:p>
            <a:pPr lvl="2"/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РЕЗУЛТАТА ДОПУНСКОГ ИСПИТИВАЊА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sz="1400" b="1" dirty="0" smtClean="0">
                <a:latin typeface="Arial" pitchFamily="34" charset="0"/>
                <a:cs typeface="Arial" pitchFamily="34" charset="0"/>
              </a:rPr>
              <a:t>утврђивање морфолошких и/или функцијских поремећаја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Ð ÐµÐ·ÑÐ»ÑÐ°Ñ ÑÐ»Ð¸ÐºÐ° Ð·Ð° therap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580112" y="2420888"/>
            <a:ext cx="288031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2132856"/>
            <a:ext cx="61436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МЕТОДЕ ЛЕЧЕЊА</a:t>
            </a:r>
          </a:p>
          <a:p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- ХИГИЈЕНСКО-ДИЈЕТЕТСКИ РЕЖИМ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latin typeface="Arial" pitchFamily="34" charset="0"/>
                <a:cs typeface="Arial" pitchFamily="34" charset="0"/>
              </a:rPr>
              <a:t>нега болесника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latin typeface="Arial" pitchFamily="34" charset="0"/>
                <a:cs typeface="Arial" pitchFamily="34" charset="0"/>
              </a:rPr>
              <a:t>мировање болесника</a:t>
            </a:r>
          </a:p>
          <a:p>
            <a:pPr lvl="1"/>
            <a:r>
              <a:rPr lang="sr-Cyrl-CS" b="1" dirty="0">
                <a:latin typeface="Arial" pitchFamily="34" charset="0"/>
                <a:cs typeface="Arial" pitchFamily="34" charset="0"/>
              </a:rPr>
              <a:t>п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равилна или препоручена исхрана</a:t>
            </a:r>
          </a:p>
          <a:p>
            <a:pPr lvl="1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МЕДИКАМЕНТНО ЛЕЧЕЊЕ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latin typeface="Arial" pitchFamily="34" charset="0"/>
                <a:cs typeface="Arial" pitchFamily="34" charset="0"/>
              </a:rPr>
              <a:t>каузално лечење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latin typeface="Arial" pitchFamily="34" charset="0"/>
                <a:cs typeface="Arial" pitchFamily="34" charset="0"/>
              </a:rPr>
              <a:t>симптоматско лечење</a:t>
            </a:r>
          </a:p>
          <a:p>
            <a:pPr lvl="1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ХИРУРШКО ЛЕЧЕЊЕ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latin typeface="Arial" pitchFamily="34" charset="0"/>
                <a:cs typeface="Arial" pitchFamily="34" charset="0"/>
              </a:rPr>
              <a:t>лечење које се спроводи оперативним захватом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Ð ÐµÐ·ÑÐ»ÑÐ°Ñ ÑÐ»Ð¸ÐºÐ° Ð·Ð° pil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04453"/>
            <a:ext cx="2639335" cy="185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1268760"/>
            <a:ext cx="85010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ТОК БОЛЕСТИ</a:t>
            </a: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Latn-CS" b="1" dirty="0" smtClean="0">
                <a:latin typeface="Arial" pitchFamily="34" charset="0"/>
                <a:cs typeface="Arial" pitchFamily="34" charset="0"/>
              </a:rPr>
              <a:t>ПРВА ЕТАПА: </a:t>
            </a:r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латентна фаза болести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dirty="0" smtClean="0">
                <a:latin typeface="Arial" pitchFamily="34" charset="0"/>
                <a:cs typeface="Arial" pitchFamily="34" charset="0"/>
              </a:rPr>
              <a:t>прикривена или асимптоматска фаза болести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CS" b="1" dirty="0" smtClean="0">
                <a:latin typeface="Arial" pitchFamily="34" charset="0"/>
                <a:cs typeface="Arial" pitchFamily="34" charset="0"/>
              </a:rPr>
              <a:t>ДРУГА ЕТАПА: </a:t>
            </a:r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продромална фаза болести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dirty="0" smtClean="0">
                <a:latin typeface="Arial" pitchFamily="34" charset="0"/>
                <a:cs typeface="Arial" pitchFamily="34" charset="0"/>
              </a:rPr>
              <a:t>болест се у овој фази испољава општим симптомима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CS" b="1" dirty="0" smtClean="0">
                <a:latin typeface="Arial" pitchFamily="34" charset="0"/>
                <a:cs typeface="Arial" pitchFamily="34" charset="0"/>
              </a:rPr>
              <a:t>ТРЕЋА ЕТАПА: </a:t>
            </a:r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манифестна фаза болести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dirty="0" smtClean="0">
                <a:latin typeface="Arial" pitchFamily="34" charset="0"/>
                <a:cs typeface="Arial" pitchFamily="34" charset="0"/>
              </a:rPr>
              <a:t>појава специфичних симптома и знакова болести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CS" b="1" dirty="0" smtClean="0">
                <a:latin typeface="Arial" pitchFamily="34" charset="0"/>
                <a:cs typeface="Arial" pitchFamily="34" charset="0"/>
              </a:rPr>
              <a:t>ЧЕТВРТА ЕТАПА: </a:t>
            </a:r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терминална фаза болести</a:t>
            </a:r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ЗАВРШЕТАК (ИСХОД) БОЛЕСТИ</a:t>
            </a:r>
          </a:p>
          <a:p>
            <a:pPr lvl="0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ПОТПУНО ОЗДРАВЉЕЊЕ -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после прележане болести не остају никакве последице</a:t>
            </a:r>
          </a:p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ИНВАЛИДНОСТ -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непотпуно оздрављење</a:t>
            </a:r>
          </a:p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CS" b="1" dirty="0" smtClean="0">
                <a:latin typeface="Arial" pitchFamily="34" charset="0"/>
                <a:cs typeface="Arial" pitchFamily="34" charset="0"/>
              </a:rPr>
              <a:t>СМРТНИ ИСХОД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- престанак виталних функција, смрт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96552" y="1412776"/>
            <a:ext cx="857256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ОСНОВНИ </a:t>
            </a: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ПРИНЦИПИ РАДА </a:t>
            </a:r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ЗДРАВСТВЕНИ</a:t>
            </a: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 </a:t>
            </a:r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РАДНИ</a:t>
            </a: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</a:t>
            </a:r>
            <a:r>
              <a:rPr lang="sr-Latn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ПОЧИВАЈУ НА ПОШТОВАЊУ МЕДИЦИНСКЕ ЕТИКЕ</a:t>
            </a: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sr-Cyrl-C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latin typeface="Arial" pitchFamily="34" charset="0"/>
                <a:cs typeface="Arial" pitchFamily="34" charset="0"/>
              </a:rPr>
              <a:t>                             МЕДИЦИНСКА ЕТИКА ПОДРАЗУМЕВА ПРАВИЛАН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 ОДНОС ПРЕМА: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latin typeface="Arial" pitchFamily="34" charset="0"/>
                <a:cs typeface="Arial" pitchFamily="34" charset="0"/>
              </a:rPr>
              <a:t>                           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болеснику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latin typeface="Arial" pitchFamily="34" charset="0"/>
                <a:cs typeface="Arial" pitchFamily="34" charset="0"/>
              </a:rPr>
              <a:t>                           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члановима породице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 болесника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                          - колегама/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другим здравственим радницима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5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844824"/>
            <a:ext cx="814393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МЕТОДОЛОГИЈА ДИЈАГНОСТИКОВАЊА БОЛЕСТИ </a:t>
            </a:r>
          </a:p>
          <a:p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АНАМНЕЗА</a:t>
            </a:r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МЕТОДОЛОГИЈА ПРИКУПЉАЊА СИМПТОМА БОЛЕСТИ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Cyrl-RS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ода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ци се прикупљају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од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самог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болесника о његовој болести</a:t>
            </a: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sr-Latn-CS" b="1" dirty="0" smtClean="0">
                <a:latin typeface="Arial" pitchFamily="34" charset="0"/>
                <a:cs typeface="Arial" pitchFamily="34" charset="0"/>
              </a:rPr>
              <a:t>  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АУТОАНАМНЕЗА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анамнестички подаци се прикупљају од самог болесника</a:t>
            </a: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ХЕТЕРОАНАМНЕЗА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RS" dirty="0" smtClean="0">
                <a:latin typeface="Arial" pitchFamily="34" charset="0"/>
                <a:cs typeface="Arial" pitchFamily="34" charset="0"/>
              </a:rPr>
              <a:t>анамнестичке податке дају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чланови породице или лица из околине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болесника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, у случајевима немогућности комуникације са болесником или несврсисходне комуникације 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тешко опште стање болесника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губитак свести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, деменција...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196752"/>
            <a:ext cx="857256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РЕДОСЛЕД И </a:t>
            </a:r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НАЧИН УЗИМАЊА АНАМНЕСТИЧКИХ ПОДАТАКА</a:t>
            </a: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Latn-CS" b="1" dirty="0" smtClean="0">
                <a:latin typeface="Arial" pitchFamily="34" charset="0"/>
                <a:cs typeface="Arial" pitchFamily="34" charset="0"/>
              </a:rPr>
              <a:t> АНАМНЕЗА има више делова са специфичним циљевима: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ПОДАЦИ О ИДЕНТИТЕТУ БОЛЕСНИКА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(административни подаци)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САДАШЊА БОЛЕСТ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sr-Latn-CS" b="1" i="1" dirty="0" smtClean="0">
                <a:latin typeface="Arial" pitchFamily="34" charset="0"/>
                <a:cs typeface="Arial" pitchFamily="34" charset="0"/>
              </a:rPr>
              <a:t>Anamnesis morbi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ГЛАВНЕ ТЕГОБЕ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БЛИЖА/ПРЕЦИЗНИЈА АНАМНЕ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CS" b="1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АНАМНЕЗА ПО СИСТЕМИМА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опште појаве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респираторни систем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кардиоваскуларни систем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гастроинтестинални систем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хематопоезни систем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ендокрини система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урогенитални систем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локомоторни систем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централни нервни систем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ЛИЧНА АНАМНАНЕЗА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sr-Latn-CS" b="1" i="1" dirty="0" smtClean="0">
                <a:latin typeface="Arial" pitchFamily="34" charset="0"/>
                <a:cs typeface="Arial" pitchFamily="34" charset="0"/>
              </a:rPr>
              <a:t>Anamnesis vitae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ПОРОДИЧНА АНАМНЕЗА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sr-Latn-CS" b="1" i="1" dirty="0" smtClean="0">
                <a:latin typeface="Arial" pitchFamily="34" charset="0"/>
                <a:cs typeface="Arial" pitchFamily="34" charset="0"/>
              </a:rPr>
              <a:t>Anamnesis familliae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СОЦИЈАЛНО-ЕПИДЕМИОЛОШКА АНАМНЕЗА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4480" y="1571612"/>
            <a:ext cx="58579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ПОДАЦИ О ИДЕНТИТЕТУ БОЛЕСНИКА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(административни подаци)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презиме и име болесника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датум рођења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место рођења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место боравка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занимање</a:t>
            </a:r>
            <a:endParaRPr lang="sr-Cyrl-R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sr-Cyrl-RS" b="1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RS" b="1" dirty="0" smtClean="0">
                <a:latin typeface="Arial" pitchFamily="34" charset="0"/>
                <a:cs typeface="Arial" pitchFamily="34" charset="0"/>
              </a:rPr>
              <a:t> - брачни статус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датум пријема</a:t>
            </a:r>
            <a:endParaRPr lang="sr-Cyrl-R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sr-Cyrl-RS" b="1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RS" b="1" dirty="0" smtClean="0">
                <a:latin typeface="Arial" pitchFamily="34" charset="0"/>
                <a:cs typeface="Arial" pitchFamily="34" charset="0"/>
              </a:rPr>
              <a:t> - број досадашњих хоспитализација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124744"/>
            <a:ext cx="8572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ИСПИТИВАЊЕ ПО СИСТЕМИМА:</a:t>
            </a:r>
            <a:endParaRPr lang="sr-Cyrl-R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ОПШТЕ ПОЈАВЕ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Да ли сте имали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повишену телесну температуру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и како се кретала?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RS" dirty="0">
                <a:latin typeface="Arial" pitchFamily="34" charset="0"/>
                <a:cs typeface="Arial" pitchFamily="34" charset="0"/>
              </a:rPr>
              <a:t>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Да ли је била удружена са језом, дрхтавицом?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Без симптома?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Да ли имате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појачано знојење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У току дана, ноћи?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рано јутарње знојење у туберкулози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појачано знојење у реуматској грозници, сепси, лимфогрануломатози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Да ли имате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осећај малаксалости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продром у инфективн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им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болести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ма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електр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литски дисбаланс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неуромишићна обољења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ендокринолошка обољења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-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инсуфицијенција надбубрега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кардиолошка обољења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-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инсуфицијенција миокарда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Да ли сте изгубили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у телесној тежини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?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неадекватна исхрана (малнутриција)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обољења дигестивног тракта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губитак воде из организма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повећана разградња организма због повишеног метаболизма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у тиреотоксикози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- ИСПИТИВАЊЕ ПО СИСТЕМИМА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:</a:t>
            </a:r>
            <a:endParaRPr lang="sr-Latn-CS" b="1" dirty="0" smtClean="0">
              <a:latin typeface="Arial" pitchFamily="34" charset="0"/>
              <a:cs typeface="Arial" pitchFamily="34" charset="0"/>
            </a:endParaRPr>
          </a:p>
          <a:p>
            <a:r>
              <a:rPr lang="sr-Latn-CS" b="1" dirty="0" smtClean="0">
                <a:latin typeface="Arial" pitchFamily="34" charset="0"/>
                <a:cs typeface="Arial" pitchFamily="34" charset="0"/>
              </a:rPr>
              <a:t>                  </a:t>
            </a:r>
            <a:r>
              <a:rPr lang="sr-Cyrl-CS" b="1" dirty="0" smtClean="0">
                <a:latin typeface="Arial" pitchFamily="34" charset="0"/>
                <a:cs typeface="Arial" pitchFamily="34" charset="0"/>
              </a:rPr>
              <a:t>Да ли имају симптоме напред наведених органских система?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196752"/>
            <a:ext cx="735811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ЛИЧНА АНАМНЕЗА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- подаци о прошлим болестима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latin typeface="Arial" pitchFamily="34" charset="0"/>
                <a:cs typeface="Arial" pitchFamily="34" charset="0"/>
              </a:rPr>
              <a:t> РАНИЈЕ ПРЕЛЕЖАНЕ БОЛЕСТИ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РАНИЈА ЛЕЧЕЊА У БОЛНИЧКИМ УСТАНОВАМА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интернистичке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болести и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интервенције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хируршке интервенциј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е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ПОРОДИЧНА АНАМНЕЗА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- подаци о болестима у породици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Latn-CS" b="1" dirty="0" smtClean="0">
                <a:latin typeface="Arial" pitchFamily="34" charset="0"/>
                <a:cs typeface="Arial" pitchFamily="34" charset="0"/>
              </a:rPr>
              <a:t>Да ли је неко у породици боловао од неке болести?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туберкулоза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болести срца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болести бубрега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хипертензија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реумат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оидни артритис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дијабетес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епилепсија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душевне болести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алкохолиз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малигн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болест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1772816"/>
            <a:ext cx="821537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СОЦИЈАЛНО-ЕПИДЕМИОЛОШКА АНАМНЕЗА </a:t>
            </a:r>
            <a:r>
              <a:rPr lang="sr-Cyrl-C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 подаци о условима живота и рада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услови становања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RS" dirty="0" smtClean="0">
                <a:latin typeface="Arial" pitchFamily="34" charset="0"/>
                <a:cs typeface="Arial" pitchFamily="34" charset="0"/>
              </a:rPr>
              <a:t>         снабдевање водом</a:t>
            </a:r>
          </a:p>
          <a:p>
            <a:pPr lvl="2"/>
            <a:r>
              <a:rPr lang="sr-Cyrl-R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       канализација</a:t>
            </a:r>
          </a:p>
          <a:p>
            <a:pPr lvl="2"/>
            <a:r>
              <a:rPr lang="sr-Cyrl-R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       грејање</a:t>
            </a:r>
          </a:p>
          <a:p>
            <a:pPr lvl="2"/>
            <a:r>
              <a:rPr lang="sr-Cyrl-R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       животиње, кућни љубимци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начин живота и исхране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конзумација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цигарета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(К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олико цигарета дневно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? Колико година?)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конзумација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алкохолних пића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(В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рста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?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К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оличина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?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вакодневно, повремено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?)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конзумација психоактивних супстанци, </a:t>
            </a:r>
            <a:r>
              <a:rPr lang="sr-Latn-CS" dirty="0" smtClean="0">
                <a:latin typeface="Arial" pitchFamily="34" charset="0"/>
                <a:cs typeface="Arial" pitchFamily="34" charset="0"/>
              </a:rPr>
              <a:t>дроге, седативних и других лекова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C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врста посла и услови на пос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лу </a:t>
            </a:r>
          </a:p>
          <a:p>
            <a:pPr lvl="2"/>
            <a:r>
              <a:rPr lang="sr-Cyrl-R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Latn-CS" b="1" dirty="0" smtClean="0">
                <a:latin typeface="Arial" pitchFamily="34" charset="0"/>
                <a:cs typeface="Arial" pitchFamily="34" charset="0"/>
              </a:rPr>
              <a:t>хигијенско-техничка заштита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7"/>
          <p:cNvGrpSpPr>
            <a:grpSpLocks/>
          </p:cNvGrpSpPr>
          <p:nvPr/>
        </p:nvGrpSpPr>
        <p:grpSpPr bwMode="auto">
          <a:xfrm>
            <a:off x="-36512" y="1556792"/>
            <a:ext cx="8907433" cy="5159464"/>
            <a:chOff x="-38523" y="1792471"/>
            <a:chExt cx="8907433" cy="5159175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-38523" y="1792471"/>
              <a:ext cx="8907433" cy="16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Latn-CS" altLang="en-US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ОБЈЕКТИВН</a:t>
              </a:r>
              <a:r>
                <a:rPr lang="sr-Cyrl-RS" altLang="en-US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И </a:t>
              </a:r>
              <a:r>
                <a:rPr lang="sr-Latn-CS" altLang="en-US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(ФИЗИКАЛНИ</a:t>
              </a:r>
              <a:r>
                <a:rPr lang="sr-Latn-CS" altLang="en-US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) ПРЕГЛЕД БОЛЕСНИКА</a:t>
              </a:r>
            </a:p>
            <a:p>
              <a:pPr algn="ctr"/>
              <a:r>
                <a:rPr lang="sr-Cyrl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/>
              <a:r>
                <a:rPr lang="sr-Latn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Методологија </a:t>
              </a:r>
              <a:r>
                <a:rPr lang="sr-Latn-CS" altLang="en-US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прикупљања </a:t>
              </a:r>
              <a:r>
                <a:rPr lang="sr-Latn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ЗНАКОВА </a:t>
              </a:r>
              <a:r>
                <a:rPr lang="sr-Latn-CS" altLang="en-US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болести</a:t>
              </a:r>
              <a:endParaRPr lang="en-U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0" name="Rectangle 9"/>
            <p:cNvSpPr>
              <a:spLocks noChangeArrowheads="1"/>
            </p:cNvSpPr>
            <p:nvPr/>
          </p:nvSpPr>
          <p:spPr bwMode="auto">
            <a:xfrm>
              <a:off x="247197" y="2379902"/>
              <a:ext cx="8577263" cy="4571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>
                <a:buClr>
                  <a:srgbClr val="C00000"/>
                </a:buClr>
              </a:pPr>
              <a:r>
                <a:rPr lang="sr-Cyrl-CS" altLang="en-US" b="1" dirty="0" smtClean="0">
                  <a:latin typeface="Arial" pitchFamily="34" charset="0"/>
                  <a:cs typeface="Arial" pitchFamily="34" charset="0"/>
                </a:rPr>
                <a:t>         Објективни преглед</a:t>
              </a:r>
            </a:p>
            <a:p>
              <a:pPr algn="just">
                <a:buClr>
                  <a:srgbClr val="C00000"/>
                </a:buClr>
              </a:pPr>
              <a:r>
                <a:rPr lang="sr-Cyrl-CS" altLang="en-US" b="1" dirty="0" smtClean="0">
                  <a:latin typeface="Arial" pitchFamily="34" charset="0"/>
                  <a:cs typeface="Arial" pitchFamily="34" charset="0"/>
                </a:rPr>
                <a:t>         </a:t>
              </a:r>
              <a:r>
                <a:rPr lang="sr-Cyrl-CS" altLang="en-US" dirty="0" smtClean="0">
                  <a:latin typeface="Arial" pitchFamily="34" charset="0"/>
                  <a:cs typeface="Arial" pitchFamily="34" charset="0"/>
                </a:rPr>
                <a:t>- прикупљање знакова болести ради постављања њене дијагнозе</a:t>
              </a:r>
            </a:p>
            <a:p>
              <a:pPr algn="just">
                <a:buClr>
                  <a:srgbClr val="C00000"/>
                </a:buClr>
              </a:pPr>
              <a:r>
                <a:rPr lang="sr-Cyrl-CS" altLang="en-US" dirty="0" smtClean="0">
                  <a:latin typeface="Arial" pitchFamily="34" charset="0"/>
                  <a:cs typeface="Arial" pitchFamily="34" charset="0"/>
                </a:rPr>
                <a:t>           применом 4 методе физикалног прегледа  </a:t>
              </a:r>
            </a:p>
            <a:p>
              <a:pPr algn="just">
                <a:buClr>
                  <a:srgbClr val="C00000"/>
                </a:buClr>
              </a:pPr>
              <a:r>
                <a:rPr lang="sr-Cyrl-CS" altLang="en-US" dirty="0" smtClean="0">
                  <a:latin typeface="Arial" pitchFamily="34" charset="0"/>
                  <a:cs typeface="Arial" pitchFamily="34" charset="0"/>
                </a:rPr>
                <a:t>           и спровођењем одређених клиничких мерења</a:t>
              </a:r>
              <a:endParaRPr lang="sr-Cyrl-CS" altLang="en-US" dirty="0">
                <a:latin typeface="Arial" pitchFamily="34" charset="0"/>
                <a:cs typeface="Arial" pitchFamily="34" charset="0"/>
              </a:endParaRPr>
            </a:p>
            <a:p>
              <a:pPr lvl="1" algn="just">
                <a:buClr>
                  <a:srgbClr val="C00000"/>
                </a:buClr>
              </a:pPr>
              <a:endParaRPr lang="sr-Cyrl-CS" altLang="en-US" b="1" dirty="0">
                <a:latin typeface="Arial" pitchFamily="34" charset="0"/>
                <a:cs typeface="Arial" pitchFamily="34" charset="0"/>
              </a:endParaRPr>
            </a:p>
            <a:p>
              <a:pPr lvl="1" algn="just">
                <a:buClr>
                  <a:srgbClr val="C00000"/>
                </a:buClr>
              </a:pPr>
              <a:r>
                <a:rPr lang="sr-Cyrl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ОСНОВНЕ МЕТОДЕ :</a:t>
              </a:r>
            </a:p>
            <a:p>
              <a:pPr marL="457200" lvl="2" algn="just">
                <a:buFontTx/>
                <a:buChar char="•"/>
              </a:pPr>
              <a:r>
                <a:rPr lang="sr-Cyrl-CS" alt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sr-Cyrl-CS" altLang="en-US" b="1" dirty="0">
                  <a:latin typeface="Arial" pitchFamily="34" charset="0"/>
                  <a:cs typeface="Arial" pitchFamily="34" charset="0"/>
                </a:rPr>
                <a:t>инспекција </a:t>
              </a:r>
              <a:r>
                <a:rPr lang="sr-Cyrl-CS" altLang="en-US" dirty="0">
                  <a:latin typeface="Arial" pitchFamily="34" charset="0"/>
                  <a:cs typeface="Arial" pitchFamily="34" charset="0"/>
                </a:rPr>
                <a:t>(посматрање</a:t>
              </a:r>
              <a:r>
                <a:rPr lang="sr-Cyrl-CS" altLang="en-US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sr-Cyrl-CS" altLang="en-US" dirty="0">
                <a:latin typeface="Arial" pitchFamily="34" charset="0"/>
                <a:cs typeface="Arial" pitchFamily="34" charset="0"/>
              </a:endParaRPr>
            </a:p>
            <a:p>
              <a:pPr marL="457200" lvl="2" algn="just">
                <a:buFontTx/>
                <a:buChar char="•"/>
              </a:pPr>
              <a:r>
                <a:rPr lang="sr-Cyrl-CS" altLang="en-US" b="1" dirty="0">
                  <a:latin typeface="Arial" pitchFamily="34" charset="0"/>
                  <a:cs typeface="Arial" pitchFamily="34" charset="0"/>
                </a:rPr>
                <a:t> палпација </a:t>
              </a:r>
              <a:r>
                <a:rPr lang="sr-Cyrl-CS" altLang="en-US" dirty="0" smtClean="0">
                  <a:latin typeface="Arial" pitchFamily="34" charset="0"/>
                  <a:cs typeface="Arial" pitchFamily="34" charset="0"/>
                </a:rPr>
                <a:t>(додиривање)</a:t>
              </a:r>
              <a:endParaRPr lang="sr-Cyrl-CS" altLang="en-US" dirty="0">
                <a:latin typeface="Arial" pitchFamily="34" charset="0"/>
                <a:cs typeface="Arial" pitchFamily="34" charset="0"/>
              </a:endParaRPr>
            </a:p>
            <a:p>
              <a:pPr marL="457200" lvl="2" algn="just">
                <a:buFontTx/>
                <a:buChar char="•"/>
              </a:pPr>
              <a:r>
                <a:rPr lang="sr-Cyrl-CS" altLang="en-US" b="1" dirty="0">
                  <a:latin typeface="Arial" pitchFamily="34" charset="0"/>
                  <a:cs typeface="Arial" pitchFamily="34" charset="0"/>
                </a:rPr>
                <a:t> перкусија </a:t>
              </a:r>
              <a:r>
                <a:rPr lang="sr-Cyrl-CS" altLang="en-US" dirty="0">
                  <a:latin typeface="Arial" pitchFamily="34" charset="0"/>
                  <a:cs typeface="Arial" pitchFamily="34" charset="0"/>
                </a:rPr>
                <a:t>(ударање</a:t>
              </a:r>
              <a:r>
                <a:rPr lang="sr-Cyrl-CS" altLang="en-US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sr-Cyrl-CS" altLang="en-US" dirty="0">
                <a:latin typeface="Arial" pitchFamily="34" charset="0"/>
                <a:cs typeface="Arial" pitchFamily="34" charset="0"/>
              </a:endParaRPr>
            </a:p>
            <a:p>
              <a:pPr marL="457200" lvl="2" algn="just">
                <a:buFontTx/>
                <a:buChar char="•"/>
              </a:pPr>
              <a:r>
                <a:rPr lang="sr-Cyrl-CS" altLang="en-US" b="1" dirty="0">
                  <a:latin typeface="Arial" pitchFamily="34" charset="0"/>
                  <a:cs typeface="Arial" pitchFamily="34" charset="0"/>
                </a:rPr>
                <a:t> аускултација </a:t>
              </a:r>
              <a:r>
                <a:rPr lang="sr-Cyrl-CS" altLang="en-US" dirty="0" smtClean="0">
                  <a:latin typeface="Arial" pitchFamily="34" charset="0"/>
                  <a:cs typeface="Arial" pitchFamily="34" charset="0"/>
                </a:rPr>
                <a:t>(слушање)</a:t>
              </a:r>
              <a:endParaRPr lang="sr-Cyrl-CS" altLang="en-US" dirty="0">
                <a:latin typeface="Arial" pitchFamily="34" charset="0"/>
                <a:cs typeface="Arial" pitchFamily="34" charset="0"/>
              </a:endParaRPr>
            </a:p>
            <a:p>
              <a:pPr marL="457200" lvl="2" algn="just"/>
              <a:endParaRPr lang="sr-Cyrl-CS" altLang="en-US" b="1" dirty="0" smtClean="0">
                <a:latin typeface="Arial" pitchFamily="34" charset="0"/>
                <a:cs typeface="Arial" pitchFamily="34" charset="0"/>
              </a:endParaRPr>
            </a:p>
            <a:p>
              <a:pPr marL="457200" lvl="2" algn="just"/>
              <a:r>
                <a:rPr lang="sr-Cyrl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КЛИНИЧКА МЕРЕЊА:</a:t>
              </a:r>
              <a:endPara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marL="457200" lvl="2" algn="just">
                <a:buFontTx/>
                <a:buChar char="•"/>
              </a:pPr>
              <a:r>
                <a:rPr lang="sr-Cyrl-CS" altLang="en-US" b="1" dirty="0">
                  <a:latin typeface="Arial" pitchFamily="34" charset="0"/>
                  <a:cs typeface="Arial" pitchFamily="34" charset="0"/>
                </a:rPr>
                <a:t> мерење телесне висине</a:t>
              </a:r>
            </a:p>
            <a:p>
              <a:pPr marL="457200" lvl="2" algn="just">
                <a:buFontTx/>
                <a:buChar char="•"/>
              </a:pPr>
              <a:r>
                <a:rPr lang="sr-Cyrl-CS" altLang="en-US" b="1" dirty="0">
                  <a:latin typeface="Arial" pitchFamily="34" charset="0"/>
                  <a:cs typeface="Arial" pitchFamily="34" charset="0"/>
                </a:rPr>
                <a:t> мерење телесне тежине</a:t>
              </a:r>
            </a:p>
            <a:p>
              <a:pPr marL="457200" lvl="2" algn="just">
                <a:buFontTx/>
                <a:buChar char="•"/>
              </a:pPr>
              <a:r>
                <a:rPr lang="sr-Cyrl-CS" altLang="en-US" b="1" dirty="0">
                  <a:latin typeface="Arial" pitchFamily="34" charset="0"/>
                  <a:cs typeface="Arial" pitchFamily="34" charset="0"/>
                </a:rPr>
                <a:t> мерење телесне </a:t>
              </a:r>
              <a:r>
                <a:rPr lang="sr-Cyrl-CS" altLang="en-US" b="1" dirty="0" smtClean="0">
                  <a:latin typeface="Arial" pitchFamily="34" charset="0"/>
                  <a:cs typeface="Arial" pitchFamily="34" charset="0"/>
                </a:rPr>
                <a:t>температуре</a:t>
              </a:r>
            </a:p>
            <a:p>
              <a:pPr marL="457200" lvl="2" algn="just">
                <a:buFontTx/>
                <a:buChar char="•"/>
              </a:pPr>
              <a:endParaRPr lang="sr-Cyrl-CS" altLang="en-US" b="1" dirty="0" smtClean="0">
                <a:latin typeface="Arial" pitchFamily="34" charset="0"/>
                <a:cs typeface="Arial" pitchFamily="34" charset="0"/>
              </a:endParaRPr>
            </a:p>
            <a:p>
              <a:pPr marL="457200" lvl="2" algn="just"/>
              <a:r>
                <a:rPr lang="sr-Cyrl-CS" alt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sr-Cyrl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Дијагноза болести </a:t>
              </a:r>
              <a:r>
                <a:rPr lang="sr-Latn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=</a:t>
              </a:r>
              <a:r>
                <a:rPr lang="sr-Cyrl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анамнеза +</a:t>
              </a:r>
              <a:r>
                <a:rPr lang="sr-Latn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sr-Cyrl-CS" altLang="en-US" b="1" u="sng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објективни преглед </a:t>
              </a:r>
              <a:r>
                <a:rPr lang="sr-Cyrl-CS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 допунска дијагностика</a:t>
              </a:r>
              <a:r>
                <a:rPr lang="sr-Cyrl-CS" alt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en-U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2290" name="Picture 2" descr="Ð ÐµÐ·ÑÐ»ÑÐ°Ñ ÑÐ»Ð¸ÐºÐ° Ð·Ð° palp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29000"/>
            <a:ext cx="1917213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Ð ÐµÐ·ÑÐ»ÑÐ°Ñ ÑÐ»Ð¸ÐºÐ° Ð·Ð° percussion physical examin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068960"/>
            <a:ext cx="1542103" cy="231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Ð ÐµÐ·ÑÐ»ÑÐ°Ñ ÑÐ»Ð¸ÐºÐ° Ð·Ð° auscult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836386"/>
            <a:ext cx="2190035" cy="109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ChangeArrowheads="1"/>
          </p:cNvSpPr>
          <p:nvPr/>
        </p:nvSpPr>
        <p:spPr bwMode="auto">
          <a:xfrm>
            <a:off x="323528" y="907427"/>
            <a:ext cx="8577263" cy="596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ОСНОВНИ </a:t>
            </a:r>
            <a:r>
              <a: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УСЛОВИ ЗА ОБАВЉАЊЕ ПРЕГЛЕДА</a:t>
            </a:r>
          </a:p>
          <a:p>
            <a:pPr algn="just">
              <a:buFont typeface="Wingdings" pitchFamily="2" charset="2"/>
              <a:buChar char="§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C00000"/>
              </a:buClr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ПРОСТОРИЈА ЗА ПРЕГЛЕД</a:t>
            </a:r>
          </a:p>
          <a:p>
            <a:pPr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просторија одређене величине, загрејана и добро осветљена</a:t>
            </a:r>
          </a:p>
          <a:p>
            <a:pPr lvl="2" algn="just">
              <a:buFont typeface="Wingdings" pitchFamily="2" charset="2"/>
              <a:buChar char="§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постеља за преглед треба да је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приступачна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са свих страна</a:t>
            </a:r>
          </a:p>
          <a:p>
            <a:pPr lvl="2" algn="just">
              <a:buFont typeface="Wingdings" pitchFamily="2" charset="2"/>
              <a:buChar char="§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C00000"/>
              </a:buClr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ПРИПРЕМА БОЛЕСНИКА</a:t>
            </a:r>
          </a:p>
          <a:p>
            <a:pPr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помоћ медицинске сестре при припреми болесника за преглед</a:t>
            </a:r>
          </a:p>
          <a:p>
            <a:pPr lvl="2" algn="just">
              <a:buFont typeface="Wingdings" pitchFamily="2" charset="2"/>
              <a:buChar char="§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поставити болесника у положај који му највише одговара</a:t>
            </a:r>
          </a:p>
          <a:p>
            <a:pPr lvl="2" algn="just"/>
            <a:r>
              <a:rPr lang="sr-Cyrl-CS" altLang="en-US" b="1" dirty="0">
                <a:latin typeface="Arial" pitchFamily="34" charset="0"/>
                <a:cs typeface="Arial" pitchFamily="34" charset="0"/>
              </a:rPr>
              <a:t>	</a:t>
            </a:r>
          </a:p>
          <a:p>
            <a:pPr lvl="1" algn="just">
              <a:buClr>
                <a:srgbClr val="C00000"/>
              </a:buClr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ПОЛОЖАЈ БОЛЕСНИКА И ЛЕКАРА</a:t>
            </a:r>
          </a:p>
          <a:p>
            <a:pPr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лекар се поставља са десне стране болесника при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обављању прегледа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lvl="2" algn="just">
              <a:buFont typeface="Wingdings" pitchFamily="2" charset="2"/>
              <a:buChar char="§"/>
            </a:pP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C00000"/>
              </a:buClr>
              <a:buFont typeface="Wingdings" pitchFamily="2" charset="2"/>
              <a:buChar char="§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АПАРАТИ И ПРИБОР</a:t>
            </a:r>
          </a:p>
          <a:p>
            <a:pPr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основни прибор за обављање прегледа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болесника</a:t>
            </a:r>
            <a:endParaRPr lang="sr-Cyrl-CS" alt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 algn="just">
              <a:buFont typeface="Wingdings" pitchFamily="2" charset="2"/>
              <a:buChar char="§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остала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опрема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lvl="2" algn="just"/>
            <a:r>
              <a:rPr lang="sr-Cyrl-CS" altLang="en-US" dirty="0">
                <a:latin typeface="Arial" pitchFamily="34" charset="0"/>
                <a:cs typeface="Arial" pitchFamily="34" charset="0"/>
              </a:rPr>
              <a:t>	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Ð ÐµÐ·ÑÐ»ÑÐ°Ñ ÑÐ»Ð¸ÐºÐ° Ð·Ð° stethosco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1447" y="476672"/>
            <a:ext cx="2029892" cy="202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ChangeArrowheads="1"/>
          </p:cNvSpPr>
          <p:nvPr/>
        </p:nvSpPr>
        <p:spPr bwMode="auto">
          <a:xfrm>
            <a:off x="0" y="908720"/>
            <a:ext cx="8969375" cy="578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sr-Cyrl-CS" altLang="en-US" b="1" dirty="0" smtClean="0"/>
              <a:t>                                   </a:t>
            </a:r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МЕТОДЕ </a:t>
            </a:r>
            <a:r>
              <a: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ОБЈЕКТИВНОГ (ФИЗИКАЛНОГ) ПРЕГЛЕДА</a:t>
            </a:r>
          </a:p>
          <a:p>
            <a:pPr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endParaRPr lang="sr-Cyrl-CS" alt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ИНСПЕКЦИЈА</a:t>
            </a:r>
            <a:endParaRPr lang="sr-Cyrl-CS" alt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- поступак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којим се утврђују објективни знаци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болести </a:t>
            </a:r>
          </a:p>
          <a:p>
            <a:pPr marL="536575" lvl="2" algn="just"/>
            <a:r>
              <a:rPr lang="sr-Cyrl-CS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    посматрањем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тела или појединих његових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делова</a:t>
            </a: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•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општа инспекција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– посматрање тела у целини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993775" lvl="3" algn="just">
              <a:buFont typeface="Arial" charset="0"/>
              <a:buChar char="•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психичко стање болесника</a:t>
            </a:r>
          </a:p>
          <a:p>
            <a:pPr marL="993775" lvl="3" algn="just">
              <a:buFont typeface="Arial" charset="0"/>
              <a:buChar char="•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конституција болесника</a:t>
            </a:r>
          </a:p>
          <a:p>
            <a:pPr marL="993775" lvl="3" algn="just">
              <a:buFont typeface="Arial" charset="0"/>
              <a:buChar char="•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ухрањеност болесника</a:t>
            </a:r>
          </a:p>
          <a:p>
            <a:pPr marL="993775" lvl="3" algn="just">
              <a:buFont typeface="Arial" charset="0"/>
              <a:buChar char="•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положај болесника</a:t>
            </a:r>
          </a:p>
          <a:p>
            <a:pPr marL="993775" lvl="3" algn="just">
              <a:buFont typeface="Arial" charset="0"/>
              <a:buChar char="•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покретљивост болесника</a:t>
            </a:r>
          </a:p>
          <a:p>
            <a:pPr marL="993775" lvl="3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•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локална </a:t>
            </a:r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инспекција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посматрање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одређеног дела /предела тела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993775" lvl="3" algn="just">
              <a:buFont typeface="Arial" charset="0"/>
              <a:buChar char="•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кожи</a:t>
            </a:r>
          </a:p>
          <a:p>
            <a:pPr marL="993775" lvl="3" algn="just">
              <a:buFont typeface="Arial" charset="0"/>
              <a:buChar char="•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на глави и органима смештеним у глави</a:t>
            </a:r>
          </a:p>
          <a:p>
            <a:pPr marL="993775" lvl="3" algn="just">
              <a:buFont typeface="Arial" charset="0"/>
              <a:buChar char="•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на врату и органима смештеним у врату</a:t>
            </a:r>
          </a:p>
          <a:p>
            <a:pPr marL="993775" lvl="3" algn="just">
              <a:buFont typeface="Arial" charset="0"/>
              <a:buChar char="•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на грудном кошу и органима смештеним у њему</a:t>
            </a:r>
          </a:p>
          <a:p>
            <a:pPr marL="993775" lvl="3" algn="just">
              <a:buFont typeface="Arial" charset="0"/>
              <a:buChar char="•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на трбуху и органима смештеним у трбуху</a:t>
            </a:r>
          </a:p>
          <a:p>
            <a:pPr marL="993775" lvl="3" algn="just">
              <a:buFont typeface="Arial" charset="0"/>
              <a:buChar char="•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на кичменом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стубу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и екстремитетима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	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ChangeArrowheads="1"/>
          </p:cNvSpPr>
          <p:nvPr/>
        </p:nvSpPr>
        <p:spPr bwMode="auto">
          <a:xfrm>
            <a:off x="349250" y="871161"/>
            <a:ext cx="8794750" cy="597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МЕТОДЕ </a:t>
            </a:r>
            <a:r>
              <a: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ОБЈЕКТИВНОГ (ФИЗИКАЛНОГ) </a:t>
            </a:r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ПРЕГЛЕДА</a:t>
            </a:r>
          </a:p>
          <a:p>
            <a:pPr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ОПШТА ИНСПЕКЦИЈА</a:t>
            </a:r>
          </a:p>
          <a:p>
            <a:pPr marL="174625" lvl="1" algn="just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СТАЊЕ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СВЕСТИ – сомноленција, сопор, кома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</a:t>
            </a:r>
            <a:r>
              <a:rPr lang="sr-Latn-CS" altLang="en-US" dirty="0">
                <a:latin typeface="Arial" pitchFamily="34" charset="0"/>
                <a:cs typeface="Arial" pitchFamily="34" charset="0"/>
              </a:rPr>
              <a:t>GCS)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ОРИЈЕНТАЦИЈА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способност особе да се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оријентише  </a:t>
            </a:r>
          </a:p>
          <a:p>
            <a:pPr marL="536575" lvl="2" algn="just"/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                                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у времену и простору, према себи и околини</a:t>
            </a:r>
          </a:p>
          <a:p>
            <a:pPr marL="536575" lvl="2" algn="just"/>
            <a:endParaRPr lang="sr-Latn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ГЛАС И ГОВОР</a:t>
            </a:r>
          </a:p>
          <a:p>
            <a:pPr marL="536575" lvl="2" algn="just"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РАСТ И РАЗВИЈЕНОСТ</a:t>
            </a: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телесна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висина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(патуљаст или изразито висок раст), 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ухрањеност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(гојазност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, потхрањеност), 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изглед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коже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бледило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или изразита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прокрвљеност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), </a:t>
            </a:r>
          </a:p>
          <a:p>
            <a:pPr marL="536575" lvl="2" algn="just"/>
            <a:r>
              <a:rPr lang="sr-Cyrl-CS" altLang="en-US" b="1" dirty="0">
                <a:latin typeface="Arial" pitchFamily="34" charset="0"/>
                <a:cs typeface="Arial" pitchFamily="34" charset="0"/>
              </a:rPr>
              <a:t>развијеност мишића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(средња, изразита, слаба), 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распрострањеност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косе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нормална, ћелавост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), 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покрети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(активни,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лењи, пасивни), </a:t>
            </a: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стање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коже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(тургор, темепература, пигментованост),</a:t>
            </a:r>
          </a:p>
          <a:p>
            <a:pPr marL="536575" lvl="2" algn="just"/>
            <a:r>
              <a:rPr lang="sr-Cyrl-CS" altLang="en-US" b="1" dirty="0">
                <a:latin typeface="Arial" pitchFamily="34" charset="0"/>
                <a:cs typeface="Arial" pitchFamily="34" charset="0"/>
              </a:rPr>
              <a:t>психичке особине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(интелигенција, психичка заосталост)...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00100" y="2060848"/>
            <a:ext cx="7683814" cy="4082796"/>
          </a:xfrm>
          <a:prstGeom prst="rect">
            <a:avLst/>
          </a:prstGeom>
        </p:spPr>
        <p:txBody>
          <a:bodyPr/>
          <a:lstStyle/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sr-Cyrl-CS" sz="2000" b="1" dirty="0" smtClean="0">
                <a:latin typeface="Arial" pitchFamily="34" charset="0"/>
                <a:cs typeface="Arial" pitchFamily="34" charset="0"/>
              </a:rPr>
              <a:t>КЛИНИЧКА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ПРОПЕДЕВТИК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 smtClean="0">
              <a:latin typeface="Arial" pitchFamily="34" charset="0"/>
              <a:cs typeface="Arial" pitchFamily="34" charset="0"/>
            </a:endParaRP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>
              <a:latin typeface="Arial" pitchFamily="34" charset="0"/>
              <a:cs typeface="Arial" pitchFamily="34" charset="0"/>
            </a:endParaRP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solidFill>
                  <a:srgbClr val="222222"/>
                </a:solidFill>
                <a:latin typeface="Arial" panose="020B0604020202020204" pitchFamily="34" charset="0"/>
              </a:rPr>
              <a:t>је </a:t>
            </a:r>
            <a:r>
              <a:rPr lang="ru-RU" sz="1800" dirty="0">
                <a:solidFill>
                  <a:srgbClr val="222222"/>
                </a:solidFill>
                <a:latin typeface="Arial" panose="020B0604020202020204" pitchFamily="34" charset="0"/>
              </a:rPr>
              <a:t>медицинска дисциплина која припрема и оспособљава студенте медицине и стоматологије да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</a:rPr>
              <a:t>науче како се утврђује болест (утврђује дијагноза болести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).</a:t>
            </a:r>
            <a:endParaRPr lang="sr-Latn-RS" sz="1800" b="1" baseline="300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ru-RU" sz="18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ChangeArrowheads="1"/>
          </p:cNvSpPr>
          <p:nvPr/>
        </p:nvSpPr>
        <p:spPr bwMode="auto">
          <a:xfrm>
            <a:off x="349250" y="1428736"/>
            <a:ext cx="8794750" cy="5137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endParaRPr lang="sr-Cyrl-CS" altLang="en-US" dirty="0">
              <a:solidFill>
                <a:srgbClr val="FF0000"/>
              </a:solidFill>
            </a:endParaRPr>
          </a:p>
          <a:p>
            <a:pPr marL="174625" lvl="1" algn="just">
              <a:buClr>
                <a:srgbClr val="C00000"/>
              </a:buClr>
            </a:pPr>
            <a:r>
              <a:rPr lang="sr-Cyrl-CS" altLang="en-US" b="1" dirty="0">
                <a:solidFill>
                  <a:srgbClr val="FF0000"/>
                </a:solidFill>
              </a:rPr>
              <a:t> </a:t>
            </a:r>
            <a:r>
              <a:rPr lang="sr-Cyrl-CS" altLang="en-US" b="1" dirty="0" smtClean="0">
                <a:solidFill>
                  <a:srgbClr val="FF0000"/>
                </a:solidFill>
              </a:rPr>
              <a:t>       </a:t>
            </a:r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ОПШТА ИНСПЕКЦИЈА</a:t>
            </a:r>
          </a:p>
          <a:p>
            <a:pPr marL="174625" lvl="1" algn="just">
              <a:buClr>
                <a:srgbClr val="C00000"/>
              </a:buClr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КОНСТИТУЦИЈА </a:t>
            </a:r>
            <a:r>
              <a: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(ТЕЛЕСНА ГРАЂА ОРГАНИЗМА)</a:t>
            </a:r>
          </a:p>
          <a:p>
            <a:pPr marL="536575" lvl="2" algn="just">
              <a:buFontTx/>
              <a:buChar char="-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стенична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(просечна)</a:t>
            </a:r>
          </a:p>
          <a:p>
            <a:pPr marL="536575" lvl="2" algn="just">
              <a:buFontTx/>
              <a:buChar char="-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хиперстенична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(натпросечна)</a:t>
            </a:r>
          </a:p>
          <a:p>
            <a:pPr marL="536575" lvl="2" algn="just">
              <a:buFontTx/>
              <a:buChar char="-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хипостенична (слаба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536575" lvl="2" algn="just">
              <a:buFontTx/>
              <a:buChar char="-"/>
            </a:pP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Пигнетов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индекс (ПИ)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= телесна висина – (телесна маса + средњи обим груди)</a:t>
            </a: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dirty="0">
                <a:latin typeface="Arial" pitchFamily="34" charset="0"/>
                <a:cs typeface="Arial" pitchFamily="34" charset="0"/>
              </a:rPr>
              <a:t>ПИ мањи од 20 – особа има јаку конституцију</a:t>
            </a:r>
          </a:p>
          <a:p>
            <a:pPr marL="536575" lvl="2" algn="just"/>
            <a:r>
              <a:rPr lang="sr-Cyrl-CS" altLang="en-US" dirty="0">
                <a:latin typeface="Arial" pitchFamily="34" charset="0"/>
                <a:cs typeface="Arial" pitchFamily="34" charset="0"/>
              </a:rPr>
              <a:t>ПИ 20-30 –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особа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има средњу конституцију</a:t>
            </a:r>
          </a:p>
          <a:p>
            <a:pPr marL="536575" lvl="2" algn="just"/>
            <a:r>
              <a:rPr lang="sr-Cyrl-CS" altLang="en-US" dirty="0">
                <a:latin typeface="Arial" pitchFamily="34" charset="0"/>
                <a:cs typeface="Arial" pitchFamily="34" charset="0"/>
              </a:rPr>
              <a:t>ПИ већи од 31 –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особа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има слабу конституцију</a:t>
            </a: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endParaRPr lang="sr-Cyrl-CS" altLang="en-US" b="1" dirty="0"/>
          </a:p>
          <a:p>
            <a:pPr marL="536575" lvl="2" algn="just"/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9"/>
          <p:cNvSpPr>
            <a:spLocks noChangeArrowheads="1"/>
          </p:cNvSpPr>
          <p:nvPr/>
        </p:nvSpPr>
        <p:spPr bwMode="auto">
          <a:xfrm>
            <a:off x="0" y="428604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sr-Latn-CS" altLang="en-US" b="1" dirty="0" smtClean="0">
                <a:latin typeface="Arial" pitchFamily="34" charset="0"/>
                <a:cs typeface="Arial" pitchFamily="34" charset="0"/>
              </a:rPr>
              <a:t>          </a:t>
            </a: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sr-Cyrl-CS" altLang="en-US" b="1" dirty="0"/>
          </a:p>
          <a:p>
            <a:pPr marL="174625" lvl="1" algn="just">
              <a:buClr>
                <a:srgbClr val="C00000"/>
              </a:buClr>
            </a:pPr>
            <a:r>
              <a:rPr lang="sr-Cyrl-CS" altLang="en-US" dirty="0"/>
              <a:t> </a:t>
            </a:r>
            <a:r>
              <a:rPr lang="sr-Cyrl-CS" altLang="en-US" dirty="0" smtClean="0"/>
              <a:t>       </a:t>
            </a:r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ОПШТА ИНСПЕКЦИЈА</a:t>
            </a:r>
          </a:p>
          <a:p>
            <a:pPr marL="174625" lvl="1" algn="just">
              <a:buClr>
                <a:srgbClr val="C00000"/>
              </a:buClr>
            </a:pP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ТЕЛЕСНА </a:t>
            </a:r>
            <a:r>
              <a: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МАСА И УХРАЊЕНОСТ</a:t>
            </a:r>
          </a:p>
          <a:p>
            <a:pPr marL="536575" lvl="2" algn="just"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груба процена: </a:t>
            </a: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од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телесне висине (ТВ) у цм одузме се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100,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па се тежина (ТТ) изрази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у кг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Latn-CS" altLang="en-US" b="1" dirty="0" smtClean="0">
                <a:latin typeface="Arial" pitchFamily="34" charset="0"/>
                <a:cs typeface="Arial" pitchFamily="34" charset="0"/>
              </a:rPr>
              <a:t>BMI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(индекс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телесне масе)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= ТТ (кг)/ТВ (м)</a:t>
            </a:r>
            <a:r>
              <a:rPr lang="sr-Cyrl-CS" altLang="en-US" baseline="30000" dirty="0">
                <a:latin typeface="Arial" pitchFamily="34" charset="0"/>
                <a:cs typeface="Arial" pitchFamily="34" charset="0"/>
              </a:rPr>
              <a:t>2</a:t>
            </a:r>
          </a:p>
          <a:p>
            <a:pPr marL="536575" lvl="2" algn="just"/>
            <a:r>
              <a:rPr lang="sr-Cyrl-CS" altLang="en-US" b="1" dirty="0">
                <a:latin typeface="Arial" pitchFamily="34" charset="0"/>
                <a:cs typeface="Arial" pitchFamily="34" charset="0"/>
              </a:rPr>
              <a:t>		</a:t>
            </a: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marL="536575" lvl="2" algn="just"/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 Нормалне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вредности </a:t>
            </a:r>
            <a:r>
              <a:rPr lang="sr-Latn-CS" altLang="en-US" b="1" dirty="0" smtClean="0">
                <a:latin typeface="Arial" pitchFamily="34" charset="0"/>
                <a:cs typeface="Arial" pitchFamily="34" charset="0"/>
              </a:rPr>
              <a:t>BMI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су 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19 (20) – 24 (25)</a:t>
            </a: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Ð ÐµÐ·ÑÐ»ÑÐ°Ñ ÑÐ»Ð¸ÐºÐ° Ð·Ð° obe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1298464" cy="212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Ð ÐµÐ·ÑÐ»ÑÐ°Ñ ÑÐ»Ð¸ÐºÐ° Ð·Ð° anorex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8517" y="1484784"/>
            <a:ext cx="210623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ChangeArrowheads="1"/>
          </p:cNvSpPr>
          <p:nvPr/>
        </p:nvSpPr>
        <p:spPr bwMode="auto">
          <a:xfrm>
            <a:off x="179388" y="8366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endParaRPr lang="sr-Cyrl-CS" altLang="en-US" b="1" dirty="0"/>
          </a:p>
          <a:p>
            <a:pPr marL="174625" lvl="1" algn="just">
              <a:buClr>
                <a:srgbClr val="C00000"/>
              </a:buClr>
            </a:pPr>
            <a:r>
              <a:rPr lang="sr-Latn-CS" altLang="en-US" b="1" dirty="0" smtClean="0">
                <a:latin typeface="Arial" pitchFamily="34" charset="0"/>
                <a:cs typeface="Arial" pitchFamily="34" charset="0"/>
              </a:rPr>
              <a:t>     </a:t>
            </a: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r>
              <a:rPr lang="sr-Latn-CS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sr-Cyrl-CS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ОПШТА </a:t>
            </a:r>
            <a:r>
              <a: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ИНСПЕКЦИЈА</a:t>
            </a:r>
          </a:p>
          <a:p>
            <a:pPr marL="174625" lvl="1" algn="just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КОЖА</a:t>
            </a: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тургор (грађа и еластичност)</a:t>
            </a:r>
          </a:p>
          <a:p>
            <a:pPr marL="536575" lvl="2" algn="just">
              <a:buFontTx/>
              <a:buChar char="-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топлота</a:t>
            </a:r>
          </a:p>
          <a:p>
            <a:pPr marL="536575" lvl="2" algn="just">
              <a:buFontTx/>
              <a:buChar char="-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боја</a:t>
            </a:r>
          </a:p>
          <a:p>
            <a:pPr marL="536575" lvl="2" algn="just">
              <a:buFontTx/>
              <a:buChar char="-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пигментација</a:t>
            </a:r>
          </a:p>
          <a:p>
            <a:pPr marL="536575" lvl="2" algn="just">
              <a:buFontTx/>
              <a:buChar char="-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чистоћа</a:t>
            </a:r>
          </a:p>
          <a:p>
            <a:pPr marL="536575" lvl="2" algn="just">
              <a:buFontTx/>
              <a:buChar char="-"/>
            </a:pPr>
            <a:r>
              <a:rPr lang="sr-Cyrl-CS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маљавост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sr-Cyrl-CS" altLang="en-US" b="1" dirty="0">
                <a:latin typeface="Arial" pitchFamily="34" charset="0"/>
                <a:cs typeface="Arial" pitchFamily="34" charset="0"/>
              </a:rPr>
              <a:t> ТЕЛЕСНА 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ТЕМПЕРАТУРА</a:t>
            </a: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 нормална температура - у аксили до 37 </a:t>
            </a:r>
            <a:r>
              <a:rPr lang="sr-Latn-CS" altLang="en-US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, у устима до 37.5 </a:t>
            </a:r>
            <a:r>
              <a:rPr lang="sr-Latn-CS" altLang="en-US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, у анусу до 38 </a:t>
            </a:r>
            <a:r>
              <a:rPr lang="sr-Latn-CS" altLang="en-US" dirty="0" smtClean="0">
                <a:latin typeface="Arial" pitchFamily="34" charset="0"/>
                <a:cs typeface="Arial" pitchFamily="34" charset="0"/>
              </a:rPr>
              <a:t>C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38 </a:t>
            </a:r>
            <a:r>
              <a:rPr lang="sr-Latn-CS" altLang="en-US" dirty="0">
                <a:latin typeface="Arial" pitchFamily="34" charset="0"/>
                <a:cs typeface="Arial" pitchFamily="34" charset="0"/>
              </a:rPr>
              <a:t>C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 – субфебрилност, 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39 </a:t>
            </a:r>
            <a:r>
              <a:rPr lang="sr-Latn-CS" altLang="en-US" dirty="0">
                <a:latin typeface="Arial" pitchFamily="34" charset="0"/>
                <a:cs typeface="Arial" pitchFamily="34" charset="0"/>
              </a:rPr>
              <a:t>C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 - фебрилност, 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40 </a:t>
            </a:r>
            <a:r>
              <a:rPr lang="sr-Latn-CS" altLang="en-US" dirty="0">
                <a:latin typeface="Arial" pitchFamily="34" charset="0"/>
                <a:cs typeface="Arial" pitchFamily="34" charset="0"/>
              </a:rPr>
              <a:t>C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високофебрилност </a:t>
            </a:r>
          </a:p>
          <a:p>
            <a:pPr marL="536575" lvl="2" algn="just">
              <a:buFontTx/>
              <a:buChar char="-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CS" altLang="en-US" b="1">
                <a:latin typeface="Arial" pitchFamily="34" charset="0"/>
                <a:cs typeface="Arial" pitchFamily="34" charset="0"/>
              </a:rPr>
              <a:t>Febris </a:t>
            </a:r>
            <a:r>
              <a:rPr lang="sr-Latn-CS" altLang="en-US" b="1" smtClean="0">
                <a:latin typeface="Arial" pitchFamily="34" charset="0"/>
                <a:cs typeface="Arial" pitchFamily="34" charset="0"/>
              </a:rPr>
              <a:t>continua</a:t>
            </a:r>
            <a:r>
              <a:rPr lang="sr-Cyrl-CS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(варијације мање од 1 </a:t>
            </a:r>
            <a:r>
              <a:rPr lang="sr-Latn-CS" altLang="en-US" dirty="0">
                <a:latin typeface="Arial" pitchFamily="34" charset="0"/>
                <a:cs typeface="Arial" pitchFamily="34" charset="0"/>
              </a:rPr>
              <a:t>C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)</a:t>
            </a:r>
            <a:r>
              <a:rPr lang="sr-Latn-CS" altLang="en-US" dirty="0" smtClean="0">
                <a:latin typeface="Arial" pitchFamily="34" charset="0"/>
                <a:cs typeface="Arial" pitchFamily="34" charset="0"/>
              </a:rPr>
              <a:t>,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CS" altLang="en-US" b="1" dirty="0" smtClean="0">
                <a:latin typeface="Arial" pitchFamily="34" charset="0"/>
                <a:cs typeface="Arial" pitchFamily="34" charset="0"/>
              </a:rPr>
              <a:t>Febris </a:t>
            </a:r>
            <a:r>
              <a:rPr lang="sr-Latn-CS" altLang="en-US" b="1" dirty="0">
                <a:latin typeface="Arial" pitchFamily="34" charset="0"/>
                <a:cs typeface="Arial" pitchFamily="34" charset="0"/>
              </a:rPr>
              <a:t>remitens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(варира више од 1 </a:t>
            </a:r>
            <a:r>
              <a:rPr lang="sr-Latn-CS" altLang="en-US" dirty="0">
                <a:latin typeface="Arial" pitchFamily="34" charset="0"/>
                <a:cs typeface="Arial" pitchFamily="34" charset="0"/>
              </a:rPr>
              <a:t>C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, али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се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на враћа на нормалне вредности)</a:t>
            </a:r>
            <a:r>
              <a:rPr lang="sr-Latn-CS" altLang="en-US" b="1" dirty="0">
                <a:latin typeface="Arial" pitchFamily="34" charset="0"/>
                <a:cs typeface="Arial" pitchFamily="34" charset="0"/>
              </a:rPr>
              <a:t>, </a:t>
            </a: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CS" altLang="en-US" b="1" dirty="0" smtClean="0">
                <a:latin typeface="Arial" pitchFamily="34" charset="0"/>
                <a:cs typeface="Arial" pitchFamily="34" charset="0"/>
              </a:rPr>
              <a:t>Febris </a:t>
            </a:r>
            <a:r>
              <a:rPr lang="sr-Latn-CS" altLang="en-US" b="1" dirty="0">
                <a:latin typeface="Arial" pitchFamily="34" charset="0"/>
                <a:cs typeface="Arial" pitchFamily="34" charset="0"/>
              </a:rPr>
              <a:t>intermitens</a:t>
            </a:r>
            <a:r>
              <a:rPr lang="sr-Cyrl-CS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(смењује се са нормалном </a:t>
            </a:r>
            <a:r>
              <a:rPr lang="sr-Cyrl-CS" altLang="en-US" dirty="0" smtClean="0">
                <a:latin typeface="Arial" pitchFamily="34" charset="0"/>
                <a:cs typeface="Arial" pitchFamily="34" charset="0"/>
              </a:rPr>
              <a:t>темепературом</a:t>
            </a:r>
            <a:r>
              <a:rPr lang="sr-Cyrl-CS" altLang="en-US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536575" lvl="2" algn="just">
              <a:buFontTx/>
              <a:buChar char="-"/>
            </a:pPr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068960"/>
            <a:ext cx="612068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Cyrl-RS" sz="4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Хвала на пажњи!</a:t>
            </a:r>
            <a:endParaRPr lang="sr-Latn-RS" sz="4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43608" y="1988840"/>
            <a:ext cx="7683814" cy="4082796"/>
          </a:xfrm>
          <a:prstGeom prst="rect">
            <a:avLst/>
          </a:prstGeom>
        </p:spPr>
        <p:txBody>
          <a:bodyPr/>
          <a:lstStyle/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sr-Cyrl-CS" sz="2000" b="1" dirty="0" smtClean="0">
                <a:latin typeface="Arial" pitchFamily="34" charset="0"/>
                <a:cs typeface="Arial" pitchFamily="34" charset="0"/>
              </a:rPr>
              <a:t>КЛИНИЧКА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ПРОПЕДЕВТИК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 smtClean="0">
              <a:latin typeface="Arial" pitchFamily="34" charset="0"/>
              <a:cs typeface="Arial" pitchFamily="34" charset="0"/>
            </a:endParaRPr>
          </a:p>
          <a:p>
            <a:endParaRPr lang="sr-Latn-RS" sz="18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ru-RU" sz="18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ru-RU" sz="1800" dirty="0">
                <a:solidFill>
                  <a:srgbClr val="222222"/>
                </a:solidFill>
                <a:latin typeface="Arial" panose="020B0604020202020204" pitchFamily="34" charset="0"/>
              </a:rPr>
              <a:t>Назив клиничка пропедевтика потиче од грчке речи </a:t>
            </a:r>
            <a:r>
              <a:rPr lang="el-GR" sz="1800" b="1" i="1" dirty="0" smtClean="0">
                <a:solidFill>
                  <a:srgbClr val="FF0000"/>
                </a:solidFill>
              </a:rPr>
              <a:t>προπαιδεύω</a:t>
            </a:r>
            <a:r>
              <a:rPr lang="sr-Latn-RS" sz="1800" b="1" i="1" dirty="0" smtClean="0"/>
              <a:t> </a:t>
            </a:r>
            <a:r>
              <a:rPr lang="ru-RU" sz="1800" i="1" dirty="0" smtClean="0">
                <a:solidFill>
                  <a:srgbClr val="222222"/>
                </a:solidFill>
                <a:latin typeface="Arial" panose="020B0604020202020204" pitchFamily="34" charset="0"/>
              </a:rPr>
              <a:t>propaidéuō</a:t>
            </a:r>
            <a:r>
              <a:rPr lang="ru-RU" sz="1800" dirty="0">
                <a:solidFill>
                  <a:srgbClr val="222222"/>
                </a:solidFill>
                <a:latin typeface="Arial" panose="020B0604020202020204" pitchFamily="34" charset="0"/>
              </a:rPr>
              <a:t> - претходно учење и речи клиника која је такође грчког порекла </a:t>
            </a:r>
            <a:r>
              <a:rPr lang="ru-RU" sz="1800" i="1" dirty="0">
                <a:solidFill>
                  <a:srgbClr val="222222"/>
                </a:solidFill>
                <a:latin typeface="Arial" panose="020B0604020202020204" pitchFamily="34" charset="0"/>
              </a:rPr>
              <a:t>kline</a:t>
            </a:r>
            <a:r>
              <a:rPr lang="ru-RU" sz="1800" dirty="0">
                <a:solidFill>
                  <a:srgbClr val="222222"/>
                </a:solidFill>
                <a:latin typeface="Arial" panose="020B0604020202020204" pitchFamily="34" charset="0"/>
              </a:rPr>
              <a:t> — постеља, кревет</a:t>
            </a:r>
            <a:r>
              <a:rPr lang="ru-RU" sz="1800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sr-Latn-RS" sz="1800" baseline="30000" dirty="0">
              <a:solidFill>
                <a:srgbClr val="0B0080"/>
              </a:solidFill>
              <a:latin typeface="Arial" panose="020B0604020202020204" pitchFamily="34" charset="0"/>
            </a:endParaRPr>
          </a:p>
          <a:p>
            <a:pPr marL="265176" lvl="0" indent="-265176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5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00100" y="2132856"/>
            <a:ext cx="7316316" cy="4010788"/>
          </a:xfrm>
          <a:prstGeom prst="rect">
            <a:avLst/>
          </a:prstGeom>
        </p:spPr>
        <p:txBody>
          <a:bodyPr/>
          <a:lstStyle/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sr-Cyrl-CS" sz="2000" b="1" dirty="0" smtClean="0">
                <a:latin typeface="Arial" pitchFamily="34" charset="0"/>
                <a:cs typeface="Arial" pitchFamily="34" charset="0"/>
              </a:rPr>
              <a:t>КЛИНИЧКА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ПРОПЕДЕВТИК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ru-RU" sz="1800" dirty="0">
                <a:solidFill>
                  <a:srgbClr val="222222"/>
                </a:solidFill>
                <a:latin typeface="Arial" panose="020B0604020202020204" pitchFamily="34" charset="0"/>
              </a:rPr>
              <a:t>Наставом из клиничке пропедевтике студенти медицине кроз стално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учење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</a:rPr>
              <a:t>из књига</a:t>
            </a:r>
            <a:r>
              <a:rPr lang="ru-RU" sz="1800" dirty="0">
                <a:solidFill>
                  <a:srgbClr val="222222"/>
                </a:solidFill>
                <a:latin typeface="Arial" panose="020B0604020202020204" pitchFamily="34" charset="0"/>
              </a:rPr>
              <a:t>, и непрестану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</a:rPr>
              <a:t>сопствену активност у теоријској и практичној настави</a:t>
            </a:r>
            <a:r>
              <a:rPr lang="ru-RU" sz="1800" dirty="0">
                <a:solidFill>
                  <a:srgbClr val="222222"/>
                </a:solidFill>
                <a:latin typeface="Arial" panose="020B0604020202020204" pitchFamily="34" charset="0"/>
              </a:rPr>
              <a:t> стичу потребна клиничка знања која су им неопходна за успешан рад као будућих лекара и стоматолога без обзира на то којом ће се медицинском дисциплином бавити по завршетку студија</a:t>
            </a:r>
            <a:r>
              <a:rPr lang="ru-RU" sz="1800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ru-RU" sz="18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65176" lvl="0" indent="-265176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23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57224" y="1916832"/>
            <a:ext cx="7772400" cy="4012498"/>
          </a:xfrm>
          <a:prstGeom prst="rect">
            <a:avLst/>
          </a:prstGeom>
        </p:spPr>
        <p:txBody>
          <a:bodyPr/>
          <a:lstStyle/>
          <a:p>
            <a:pPr marL="548640" marR="0" lvl="1" indent="-201168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КЛИНИЧКА ПРОПЕДЕВТИКA</a:t>
            </a:r>
            <a:r>
              <a:rPr kumimoji="0" lang="sr-Latn-C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упознаје и ос</a:t>
            </a:r>
            <a:r>
              <a:rPr kumimoji="0" lang="sr-Cyrl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особљава</a:t>
            </a:r>
            <a:r>
              <a:rPr kumimoji="0" lang="sr-Latn-CS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студента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lang="sr-Cyrl-C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1800" b="1" dirty="0" smtClean="0">
                <a:latin typeface="Arial" pitchFamily="34" charset="0"/>
                <a:cs typeface="Arial" pitchFamily="34" charset="0"/>
              </a:rPr>
              <a:t>за</a:t>
            </a:r>
            <a:r>
              <a:rPr lang="sr-Cyrl-C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стручни </a:t>
            </a:r>
            <a:r>
              <a:rPr kumimoji="0" lang="sr-Cyrl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приступ</a:t>
            </a:r>
            <a:r>
              <a:rPr kumimoji="0" lang="sr-Cyrl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болеснику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да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пажљиво и систематично прикупља податке </a:t>
            </a:r>
            <a:r>
              <a:rPr kumimoji="0" lang="sr-Cyrl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од болесника или чланова његове породице </a:t>
            </a:r>
            <a:r>
              <a:rPr kumimoji="0" lang="sr-Cyrl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о начину испољавања болести</a:t>
            </a: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како се обавља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правилан,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систематичан (физикалан) преглед</a:t>
            </a: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да правилно примењује разне методе допунских испитивања </a:t>
            </a:r>
            <a:r>
              <a:rPr kumimoji="0" lang="sr-Cyrl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и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правилно тумачи добијене</a:t>
            </a:r>
            <a:r>
              <a:rPr kumimoji="0" lang="sr-Cyrl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резултате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00034" y="2996952"/>
            <a:ext cx="8358246" cy="3289568"/>
          </a:xfrm>
          <a:prstGeom prst="rect">
            <a:avLst/>
          </a:prstGeom>
        </p:spPr>
        <p:txBody>
          <a:bodyPr/>
          <a:lstStyle/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sr-Cyrl-C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sr-Latn-C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ПОЈАМ ЗДРАВЉА </a:t>
            </a:r>
            <a:r>
              <a:rPr kumimoji="0" lang="sr-Cyrl-R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И</a:t>
            </a:r>
            <a:r>
              <a:rPr kumimoji="0" lang="sr-Cyrl-RS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C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ПОЈАМ БОЛЕСТИ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4919</TotalTime>
  <Words>2838</Words>
  <Application>Microsoft Office PowerPoint</Application>
  <PresentationFormat>On-screen Show (4:3)</PresentationFormat>
  <Paragraphs>769</Paragraphs>
  <Slides>53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Facet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ДИСПНЕЈА (ОТЕЖАНО ДИСАЊЕ)  - у напору - у миру - ортопнеја - респирацијска диспнеја - кардијална диспнеја  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163</cp:revision>
  <dcterms:created xsi:type="dcterms:W3CDTF">2007-04-23T19:01:08Z</dcterms:created>
  <dcterms:modified xsi:type="dcterms:W3CDTF">2020-09-28T10:32:37Z</dcterms:modified>
</cp:coreProperties>
</file>